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9"/>
  </p:notesMasterIdLst>
  <p:sldIdLst>
    <p:sldId id="266" r:id="rId2"/>
    <p:sldId id="264" r:id="rId3"/>
    <p:sldId id="258" r:id="rId4"/>
    <p:sldId id="267" r:id="rId5"/>
    <p:sldId id="268" r:id="rId6"/>
    <p:sldId id="269" r:id="rId7"/>
    <p:sldId id="265" r:id="rId8"/>
  </p:sldIdLst>
  <p:sldSz cx="9144000" cy="6858000" type="screen4x3"/>
  <p:notesSz cx="6797675" cy="9926638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Calibri Light" panose="020F0302020204030204" pitchFamily="34" charset="0"/>
      <p:regular r:id="rId14"/>
      <p:italic r:id="rId15"/>
    </p:embeddedFont>
    <p:embeddedFont>
      <p:font typeface="나눔고딕" panose="020D0604000000000000" pitchFamily="50" charset="-127"/>
      <p:regular r:id="rId16"/>
      <p:bold r:id="rId17"/>
    </p:embeddedFont>
    <p:embeddedFont>
      <p:font typeface="함초롬바탕" panose="02030504000101010101" pitchFamily="18" charset="-127"/>
      <p:regular r:id="rId18"/>
      <p:bold r:id="rId19"/>
    </p:embeddedFont>
    <p:embeddedFont>
      <p:font typeface="현대하모니 L" panose="02020603020101020101" pitchFamily="18" charset="-127"/>
      <p:regular r:id="rId20"/>
    </p:embeddedFont>
    <p:embeddedFont>
      <p:font typeface="맑은 고딕" panose="020B0503020000020004" pitchFamily="50" charset="-127"/>
      <p:regular r:id="rId21"/>
      <p:bold r:id="rId22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155">
          <p15:clr>
            <a:srgbClr val="A4A3A4"/>
          </p15:clr>
        </p15:guide>
        <p15:guide id="4" orient="horz" pos="502">
          <p15:clr>
            <a:srgbClr val="A4A3A4"/>
          </p15:clr>
        </p15:guide>
        <p15:guide id="5" pos="287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EBF7"/>
    <a:srgbClr val="005295"/>
    <a:srgbClr val="002C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1478" y="62"/>
      </p:cViewPr>
      <p:guideLst>
        <p:guide orient="horz" pos="2160"/>
        <p:guide pos="2880"/>
        <p:guide orient="horz" pos="2155"/>
        <p:guide orient="horz" pos="502"/>
        <p:guide pos="287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12.fntdata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presProps" Target="presProps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font" Target="fonts/font1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현대하모니 L" panose="02020603020101020101" pitchFamily="18" charset="-127"/>
                <a:ea typeface="현대하모니 L" panose="02020603020101020101" pitchFamily="18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현대하모니 L" panose="02020603020101020101" pitchFamily="18" charset="-127"/>
                <a:ea typeface="현대하모니 L" panose="02020603020101020101" pitchFamily="18" charset="-127"/>
              </a:defRPr>
            </a:lvl1pPr>
          </a:lstStyle>
          <a:p>
            <a:fld id="{DB87F22A-FA82-4AAD-B23E-CFD36966BDE1}" type="datetimeFigureOut">
              <a:rPr lang="ko-KR" altLang="en-US" smtClean="0"/>
              <a:pPr/>
              <a:t>2019-04-29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현대하모니 L" panose="02020603020101020101" pitchFamily="18" charset="-127"/>
                <a:ea typeface="현대하모니 L" panose="02020603020101020101" pitchFamily="18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현대하모니 L" panose="02020603020101020101" pitchFamily="18" charset="-127"/>
                <a:ea typeface="현대하모니 L" panose="02020603020101020101" pitchFamily="18" charset="-127"/>
              </a:defRPr>
            </a:lvl1pPr>
          </a:lstStyle>
          <a:p>
            <a:fld id="{2251122F-CC4C-485D-8EB4-4D89010D9DA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294608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현대하모니 L" panose="02020603020101020101" pitchFamily="18" charset="-127"/>
        <a:ea typeface="현대하모니 L" panose="02020603020101020101" pitchFamily="18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현대하모니 L" panose="02020603020101020101" pitchFamily="18" charset="-127"/>
        <a:ea typeface="현대하모니 L" panose="02020603020101020101" pitchFamily="18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현대하모니 L" panose="02020603020101020101" pitchFamily="18" charset="-127"/>
        <a:ea typeface="현대하모니 L" panose="02020603020101020101" pitchFamily="18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현대하모니 L" panose="02020603020101020101" pitchFamily="18" charset="-127"/>
        <a:ea typeface="현대하모니 L" panose="02020603020101020101" pitchFamily="18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현대하모니 L" panose="02020603020101020101" pitchFamily="18" charset="-127"/>
        <a:ea typeface="현대하모니 L" panose="02020603020101020101" pitchFamily="18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5DBAF-B91E-47C8-BDA7-CDE9445916F6}" type="datetime1">
              <a:rPr lang="ko-KR" altLang="en-US" smtClean="0"/>
              <a:t>2019-04-29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B3D4F-C165-45CA-B578-FA489E132C67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458321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C1290-82DD-41CB-AA1A-8CCE195C784D}" type="datetime1">
              <a:rPr lang="ko-KR" altLang="en-US" smtClean="0"/>
              <a:t>2019-04-29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B3D4F-C165-45CA-B578-FA489E132C67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818028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C412-5B4B-4B98-AA3D-F12DCB632B03}" type="datetime1">
              <a:rPr lang="ko-KR" altLang="en-US" smtClean="0"/>
              <a:t>2019-04-29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B3D4F-C165-45CA-B578-FA489E132C67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973262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6BB31-23B6-4DC6-B16C-A88D5D7AFD84}" type="datetime1">
              <a:rPr lang="ko-KR" altLang="en-US" smtClean="0"/>
              <a:t>2019-04-29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B3D4F-C165-45CA-B578-FA489E132C67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482339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13307-DDA2-41F0-9EBD-2B09E431A56B}" type="datetime1">
              <a:rPr lang="ko-KR" altLang="en-US" smtClean="0"/>
              <a:t>2019-04-29</a:t>
            </a:fld>
            <a:endParaRPr lang="ko-KR" alt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B3D4F-C165-45CA-B578-FA489E132C67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67862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F1EBA-A0DF-4B6D-9569-552CDB9E19E1}" type="datetime1">
              <a:rPr lang="ko-KR" altLang="en-US" smtClean="0"/>
              <a:t>2019-04-29</a:t>
            </a:fld>
            <a:endParaRPr lang="ko-KR" alt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B3D4F-C165-45CA-B578-FA489E132C67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16419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6E3E9-C613-4268-9B19-616AD8364F22}" type="datetime1">
              <a:rPr lang="ko-KR" altLang="en-US" smtClean="0"/>
              <a:t>2019-04-29</a:t>
            </a:fld>
            <a:endParaRPr lang="ko-KR" alt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3543300" y="6390218"/>
            <a:ext cx="2057400" cy="365125"/>
          </a:xfrm>
        </p:spPr>
        <p:txBody>
          <a:bodyPr/>
          <a:lstStyle>
            <a:lvl1pPr algn="ctr">
              <a:defRPr/>
            </a:lvl1pPr>
          </a:lstStyle>
          <a:p>
            <a:fld id="{C76B3D4F-C165-45CA-B578-FA489E132C6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514873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58FA4-C627-4C55-BBF8-A99C330FF7FE}" type="datetime1">
              <a:rPr lang="ko-KR" altLang="en-US" smtClean="0"/>
              <a:t>2019-04-29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B3D4F-C165-45CA-B578-FA489E132C67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2050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dirty="0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F67C6-7148-4D95-A930-D5D97D7B042F}" type="datetime1">
              <a:rPr lang="ko-KR" altLang="en-US" smtClean="0"/>
              <a:t>2019-04-29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B3D4F-C165-45CA-B578-FA489E132C67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256753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DA19F-59E6-4160-92EE-31257CCEFBE3}" type="datetime1">
              <a:rPr lang="ko-KR" altLang="en-US" smtClean="0"/>
              <a:t>2019-04-29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B3D4F-C165-45CA-B578-FA489E132C67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079576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1C2EA-DE61-48A9-90E4-4667189C312A}" type="datetime1">
              <a:rPr lang="ko-KR" altLang="en-US" smtClean="0"/>
              <a:t>2019-04-29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B3D4F-C165-45CA-B578-FA489E132C67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475085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현대하모니 L" panose="02020603020101020101" pitchFamily="18" charset="-127"/>
              </a:defRPr>
            </a:lvl1pPr>
          </a:lstStyle>
          <a:p>
            <a:fld id="{5714CEAF-8455-41EF-893B-57104E1282F4}" type="datetime1">
              <a:rPr lang="ko-KR" altLang="en-US" smtClean="0"/>
              <a:t>2019-04-29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현대하모니 L" panose="02020603020101020101" pitchFamily="18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74421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ysClr val="windowText" lastClr="000000"/>
                </a:solidFill>
                <a:ea typeface="현대하모니 L" panose="02020603020101020101" pitchFamily="18" charset="-127"/>
              </a:defRPr>
            </a:lvl1pPr>
          </a:lstStyle>
          <a:p>
            <a:r>
              <a:rPr lang="en-US" altLang="ko-KR" dirty="0" smtClean="0"/>
              <a:t>&lt;#&gt;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32113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현대하모니 L" panose="02020603020101020101" pitchFamily="18" charset="-127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현대하모니 L" panose="02020603020101020101" pitchFamily="18" charset="-127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현대하모니 L" panose="02020603020101020101" pitchFamily="18" charset="-127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현대하모니 L" panose="02020603020101020101" pitchFamily="18" charset="-127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현대하모니 L" panose="02020603020101020101" pitchFamily="18" charset="-127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현대하모니 L" panose="02020603020101020101" pitchFamily="18" charset="-127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86384" y="2641425"/>
            <a:ext cx="75712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b="1" dirty="0" smtClean="0">
                <a:ea typeface="현대하모니 L" panose="02020603020101020101" pitchFamily="18" charset="-127"/>
              </a:rPr>
              <a:t>2019</a:t>
            </a:r>
            <a:r>
              <a:rPr lang="ko-KR" altLang="en-US" sz="3600" b="1" dirty="0" smtClean="0">
                <a:ea typeface="현대하모니 L" panose="02020603020101020101" pitchFamily="18" charset="-127"/>
              </a:rPr>
              <a:t>년 </a:t>
            </a:r>
            <a:r>
              <a:rPr lang="ko-KR" altLang="en-US" sz="3600" b="1" dirty="0" err="1" smtClean="0">
                <a:ea typeface="현대하모니 L" panose="02020603020101020101" pitchFamily="18" charset="-127"/>
              </a:rPr>
              <a:t>온드림스쿨</a:t>
            </a:r>
            <a:r>
              <a:rPr lang="ko-KR" altLang="en-US" sz="3600" b="1" dirty="0" smtClean="0">
                <a:ea typeface="현대하모니 L" panose="02020603020101020101" pitchFamily="18" charset="-127"/>
              </a:rPr>
              <a:t> </a:t>
            </a:r>
            <a:r>
              <a:rPr lang="ko-KR" altLang="en-US" sz="3600" b="1" dirty="0" err="1" smtClean="0">
                <a:ea typeface="현대하모니 L" panose="02020603020101020101" pitchFamily="18" charset="-127"/>
              </a:rPr>
              <a:t>다빈치교실</a:t>
            </a:r>
            <a:endParaRPr lang="en-US" altLang="ko-KR" sz="3600" b="1" dirty="0" smtClean="0">
              <a:ea typeface="현대하모니 L" panose="02020603020101020101" pitchFamily="18" charset="-127"/>
            </a:endParaRPr>
          </a:p>
          <a:p>
            <a:pPr algn="ctr"/>
            <a:r>
              <a:rPr lang="ko-KR" altLang="en-US" sz="3600" b="1" dirty="0" err="1" smtClean="0">
                <a:ea typeface="현대하모니 L" panose="02020603020101020101" pitchFamily="18" charset="-127"/>
              </a:rPr>
              <a:t>교육기획안</a:t>
            </a:r>
            <a:r>
              <a:rPr lang="ko-KR" altLang="en-US" sz="3600" b="1" dirty="0" smtClean="0">
                <a:ea typeface="현대하모니 L" panose="02020603020101020101" pitchFamily="18" charset="-127"/>
              </a:rPr>
              <a:t> 작성 가이드</a:t>
            </a:r>
            <a:endParaRPr lang="ko-KR" altLang="en-US" sz="3600" b="1" dirty="0">
              <a:ea typeface="현대하모니 L" panose="0202060302010102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4042" y="53646"/>
            <a:ext cx="1146831" cy="68377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9483" y="5374542"/>
            <a:ext cx="8625034" cy="4042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6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2019 </a:t>
            </a:r>
            <a:r>
              <a:rPr lang="ko-KR" altLang="en-US" sz="1600" dirty="0" err="1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다빈치교실</a:t>
            </a:r>
            <a:r>
              <a:rPr lang="ko-KR" altLang="en-US" sz="16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 </a:t>
            </a:r>
            <a:r>
              <a:rPr lang="ko-KR" altLang="en-US" sz="1600" dirty="0" err="1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운영사무국</a:t>
            </a:r>
            <a:endParaRPr lang="ko-KR" altLang="en-US" sz="1600" dirty="0"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250641" y="2308967"/>
            <a:ext cx="8640000" cy="0"/>
          </a:xfrm>
          <a:prstGeom prst="line">
            <a:avLst/>
          </a:prstGeom>
          <a:ln w="38100">
            <a:solidFill>
              <a:srgbClr val="00529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직선 연결선 6"/>
          <p:cNvCxnSpPr/>
          <p:nvPr/>
        </p:nvCxnSpPr>
        <p:spPr>
          <a:xfrm>
            <a:off x="259483" y="4073759"/>
            <a:ext cx="8640000" cy="0"/>
          </a:xfrm>
          <a:prstGeom prst="line">
            <a:avLst/>
          </a:prstGeom>
          <a:ln w="38100">
            <a:solidFill>
              <a:srgbClr val="00529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2491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 w="76200">
            <a:solidFill>
              <a:srgbClr val="0052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57527" y="310231"/>
            <a:ext cx="3433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err="1" smtClean="0">
                <a:ea typeface="현대하모니 L" panose="02020603020101020101" pitchFamily="18" charset="-127"/>
              </a:rPr>
              <a:t>교육기획안</a:t>
            </a:r>
            <a:r>
              <a:rPr lang="ko-KR" altLang="en-US" sz="2400" b="1" dirty="0" smtClean="0">
                <a:ea typeface="현대하모니 L" panose="02020603020101020101" pitchFamily="18" charset="-127"/>
              </a:rPr>
              <a:t> 작성 안내</a:t>
            </a:r>
            <a:endParaRPr lang="ko-KR" altLang="en-US" sz="2400" b="1" dirty="0">
              <a:ea typeface="현대하모니 L" panose="02020603020101020101" pitchFamily="18" charset="-127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5088459"/>
              </p:ext>
            </p:extLst>
          </p:nvPr>
        </p:nvGraphicFramePr>
        <p:xfrm>
          <a:off x="470020" y="1666428"/>
          <a:ext cx="8152772" cy="466122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86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17257">
                  <a:extLst>
                    <a:ext uri="{9D8B030D-6E8A-4147-A177-3AD203B41FA5}">
                      <a16:colId xmlns:a16="http://schemas.microsoft.com/office/drawing/2014/main" val="2456523834"/>
                    </a:ext>
                  </a:extLst>
                </a:gridCol>
                <a:gridCol w="49469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8532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i="0" dirty="0" smtClean="0">
                          <a:solidFill>
                            <a:schemeClr val="bg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번호</a:t>
                      </a:r>
                      <a:endParaRPr lang="ko-KR" altLang="en-US" sz="1200" b="1" i="0" dirty="0">
                        <a:solidFill>
                          <a:schemeClr val="bg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529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i="0" dirty="0" smtClean="0">
                          <a:solidFill>
                            <a:schemeClr val="bg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구성</a:t>
                      </a:r>
                      <a:endParaRPr lang="ko-KR" altLang="en-US" sz="1200" b="1" i="0" dirty="0">
                        <a:solidFill>
                          <a:schemeClr val="bg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529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i="0" dirty="0" smtClean="0">
                          <a:solidFill>
                            <a:schemeClr val="bg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상세 설명</a:t>
                      </a:r>
                      <a:endParaRPr lang="ko-KR" altLang="en-US" sz="1200" b="1" i="0" dirty="0">
                        <a:solidFill>
                          <a:schemeClr val="bg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529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518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1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참가신청서 작성 가이드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  <a:p>
                      <a:pPr algn="ctr"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(3p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참고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)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프로그램 명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,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프로그램 분야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,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프로그램 요약 등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518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2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예산안 작성 가이드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(4p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참고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)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최대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180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만원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74877932"/>
                  </a:ext>
                </a:extLst>
              </a:tr>
              <a:tr h="77518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3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개인정보 수집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·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활용 및 이용 동의서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  <a:p>
                      <a:pPr algn="ctr"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(5p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참고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)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출력 후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서명하여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 스캔 또는 사진 촬영하여 삽입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7452885"/>
                  </a:ext>
                </a:extLst>
              </a:tr>
              <a:tr h="77518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4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면접안내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  <a:p>
                      <a:pPr algn="ctr"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(6p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참고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)</a:t>
                      </a:r>
                      <a:endParaRPr lang="ko-KR" altLang="en-US" sz="1200" dirty="0" smtClean="0"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2019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년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5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월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21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일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(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화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) ~ 5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월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22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일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(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수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)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8740956"/>
                  </a:ext>
                </a:extLst>
              </a:tr>
              <a:tr h="77518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5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교육기획안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 작성 가이드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(7p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참고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)</a:t>
                      </a:r>
                      <a:endParaRPr lang="ko-KR" altLang="en-US" sz="1200" dirty="0" smtClean="0"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팀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 소개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,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프로그램 기획 의도 및 취지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,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활동계획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,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예산안 으로 구성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56771840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57527" y="903126"/>
            <a:ext cx="8625034" cy="6032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- </a:t>
            </a: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아래 목차를 참고하여 구성하며</a:t>
            </a:r>
            <a:r>
              <a:rPr lang="en-US" altLang="ko-KR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, </a:t>
            </a: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페이지 수 제한은 없음</a:t>
            </a:r>
            <a:endParaRPr lang="en-US" altLang="ko-KR" sz="1200" dirty="0" smtClean="0"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- PPT(</a:t>
            </a: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글꼴 포함 저장 필수</a:t>
            </a:r>
            <a:r>
              <a:rPr lang="en-US" altLang="ko-KR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)</a:t>
            </a: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와 </a:t>
            </a:r>
            <a:r>
              <a:rPr lang="en-US" altLang="ko-KR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PDF </a:t>
            </a: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파일을 함께 제출</a:t>
            </a:r>
            <a:endParaRPr lang="ko-KR" altLang="en-US" sz="1200" dirty="0"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cxnSp>
        <p:nvCxnSpPr>
          <p:cNvPr id="8" name="직선 연결선 7"/>
          <p:cNvCxnSpPr/>
          <p:nvPr/>
        </p:nvCxnSpPr>
        <p:spPr>
          <a:xfrm>
            <a:off x="250641" y="791063"/>
            <a:ext cx="8640000" cy="0"/>
          </a:xfrm>
          <a:prstGeom prst="line">
            <a:avLst/>
          </a:prstGeom>
          <a:ln w="12700">
            <a:solidFill>
              <a:srgbClr val="002C5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그림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4042" y="53646"/>
            <a:ext cx="1146831" cy="683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683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471230"/>
              </p:ext>
            </p:extLst>
          </p:nvPr>
        </p:nvGraphicFramePr>
        <p:xfrm>
          <a:off x="471180" y="1807776"/>
          <a:ext cx="8117344" cy="4728134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9620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51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251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2518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518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7194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5324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2518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5324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271944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72518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76928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95039">
                  <a:extLst>
                    <a:ext uri="{9D8B030D-6E8A-4147-A177-3AD203B41FA5}">
                      <a16:colId xmlns:a16="http://schemas.microsoft.com/office/drawing/2014/main" val="4282580477"/>
                    </a:ext>
                  </a:extLst>
                </a:gridCol>
                <a:gridCol w="581889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369628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프로그램 명</a:t>
                      </a:r>
                      <a:endParaRPr lang="ko-KR" altLang="en-US" sz="1000" b="1" i="0" u="none" strike="noStrike" dirty="0">
                        <a:solidFill>
                          <a:schemeClr val="bg1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4868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5295"/>
                    </a:solidFill>
                  </a:tcPr>
                </a:tc>
                <a:tc gridSpan="13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4868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9628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solidFill>
                            <a:schemeClr val="bg1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프로그램 분야</a:t>
                      </a:r>
                      <a:endParaRPr lang="ko-KR" altLang="en-US" sz="1000" b="1" i="0" u="none" strike="noStrike" dirty="0">
                        <a:solidFill>
                          <a:schemeClr val="bg1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4868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529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과학</a:t>
                      </a:r>
                      <a:r>
                        <a:rPr lang="en-US" sz="1000" u="none" strike="noStrike" dirty="0">
                          <a:effectLst/>
                          <a:latin typeface="+mn-ea"/>
                          <a:ea typeface="+mn-ea"/>
                        </a:rPr>
                        <a:t>IT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68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4868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문화예술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4868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4868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인문사회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4868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4868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기타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4868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4868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674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solidFill>
                            <a:schemeClr val="bg1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프로그램 요약</a:t>
                      </a:r>
                      <a:endParaRPr lang="ko-KR" altLang="en-US" sz="1000" b="1" i="0" u="none" strike="noStrike" dirty="0">
                        <a:solidFill>
                          <a:schemeClr val="bg1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4868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5295"/>
                    </a:solidFill>
                  </a:tcPr>
                </a:tc>
                <a:tc gridSpan="13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　</a:t>
                      </a:r>
                      <a:endParaRPr lang="en-US" altLang="ko-KR" sz="1000" u="none" strike="noStrike" dirty="0" smtClean="0"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  <a:p>
                      <a:pPr algn="ctr" fontAlgn="ctr"/>
                      <a:endParaRPr lang="en-US" altLang="ko-KR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  <a:p>
                      <a:pPr algn="ctr" fontAlgn="ctr"/>
                      <a:endParaRPr lang="en-US" altLang="ko-KR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  <a:p>
                      <a:pPr algn="ctr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4868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9628"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프로그램 </a:t>
                      </a:r>
                      <a:r>
                        <a:rPr lang="ko-KR" altLang="en-US" sz="1000" b="1" u="none" strike="noStrike" dirty="0">
                          <a:solidFill>
                            <a:schemeClr val="bg1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연관성</a:t>
                      </a:r>
                      <a:endParaRPr lang="ko-KR" altLang="en-US" sz="1000" b="1" i="0" u="none" strike="noStrike" dirty="0">
                        <a:solidFill>
                          <a:schemeClr val="bg1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4868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529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4868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2"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1. </a:t>
                      </a:r>
                      <a:r>
                        <a:rPr lang="ko-KR" altLang="en-US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학교</a:t>
                      </a:r>
                      <a:r>
                        <a:rPr lang="en-US" altLang="ko-KR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/</a:t>
                      </a:r>
                      <a:r>
                        <a:rPr lang="ko-KR" altLang="en-US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학과</a:t>
                      </a:r>
                      <a:r>
                        <a:rPr lang="en-US" altLang="ko-KR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/</a:t>
                      </a:r>
                      <a:r>
                        <a:rPr lang="ko-KR" altLang="en-US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전공 분야와 연관이 있음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108000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962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4868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2"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2. </a:t>
                      </a:r>
                      <a:r>
                        <a:rPr lang="ko-KR" altLang="en-US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동아리</a:t>
                      </a:r>
                      <a:r>
                        <a:rPr lang="en-US" altLang="ko-KR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/</a:t>
                      </a:r>
                      <a:r>
                        <a:rPr lang="ko-KR" altLang="en-US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동호회 활동 분야와 연관이 있음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108000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962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4868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2"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3. </a:t>
                      </a:r>
                      <a:r>
                        <a:rPr lang="ko-KR" altLang="en-US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진로</a:t>
                      </a:r>
                      <a:r>
                        <a:rPr lang="en-US" altLang="ko-KR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, </a:t>
                      </a:r>
                      <a:r>
                        <a:rPr lang="ko-KR" altLang="en-US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공부</a:t>
                      </a:r>
                      <a:r>
                        <a:rPr lang="en-US" altLang="ko-KR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, </a:t>
                      </a:r>
                      <a:r>
                        <a:rPr lang="ko-KR" altLang="en-US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봉사활동 등의 개인적 특기사항과 연관이 있음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108000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962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4868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2"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4. </a:t>
                      </a:r>
                      <a:r>
                        <a:rPr lang="ko-KR" altLang="en-US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연관성은 없지만 관심분야임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108000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962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4868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2"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5. </a:t>
                      </a:r>
                      <a:r>
                        <a:rPr lang="ko-KR" altLang="en-US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기타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108000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9628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팀 명</a:t>
                      </a:r>
                      <a:endParaRPr lang="ko-KR" altLang="en-US" sz="1000" b="1" i="0" u="none" strike="noStrike" dirty="0">
                        <a:solidFill>
                          <a:schemeClr val="bg1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4868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5295"/>
                    </a:solidFill>
                  </a:tcPr>
                </a:tc>
                <a:tc gridSpan="13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4868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9628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팀 성별</a:t>
                      </a:r>
                      <a:endParaRPr lang="ko-KR" altLang="en-US" sz="1000" b="1" i="0" u="none" strike="noStrike" dirty="0">
                        <a:solidFill>
                          <a:schemeClr val="bg1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4868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529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4868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※</a:t>
                      </a:r>
                      <a:r>
                        <a:rPr lang="ko-KR" altLang="en-US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혼성 팀 구성 불가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108000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ko-KR" altLang="en-US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팀 컨택 포인트</a:t>
                      </a:r>
                      <a:endParaRPr lang="en-US" altLang="ko-KR" sz="1000" b="1" i="0" u="none" strike="noStrike" dirty="0" smtClean="0">
                        <a:solidFill>
                          <a:schemeClr val="bg1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  <a:p>
                      <a:pPr algn="l" fontAlgn="ctr"/>
                      <a:r>
                        <a:rPr lang="en-US" altLang="ko-KR" sz="10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(</a:t>
                      </a:r>
                      <a:r>
                        <a:rPr lang="ko-KR" altLang="en-US" sz="8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팀장 휴대전화 연락처</a:t>
                      </a:r>
                      <a:r>
                        <a:rPr lang="en-US" altLang="ko-KR" sz="8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)</a:t>
                      </a:r>
                      <a:endParaRPr lang="ko-KR" altLang="en-US" sz="800" b="0" i="0" u="none" strike="noStrike" dirty="0">
                        <a:solidFill>
                          <a:schemeClr val="bg1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108000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529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108000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8237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solidFill>
                            <a:schemeClr val="bg1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팀원관계</a:t>
                      </a:r>
                      <a:endParaRPr lang="ko-KR" altLang="en-US" sz="1000" b="1" i="0" u="none" strike="noStrike" dirty="0">
                        <a:solidFill>
                          <a:schemeClr val="bg1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4868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529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학과 선후배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4868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4868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학과 동기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4868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4868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동아리원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4868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4868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초중고 친구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4868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4868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기타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4868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4868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82371"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ko-KR" altLang="en-US" sz="1000" b="1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팀원 이름</a:t>
                      </a:r>
                      <a:endParaRPr lang="ko-KR" altLang="en-US" sz="1000" b="1" u="none" strike="noStrike" kern="1200" dirty="0">
                        <a:solidFill>
                          <a:schemeClr val="bg1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</a:txBody>
                  <a:tcPr marL="4868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5295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ko-KR" altLang="en-US" sz="10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팀장</a:t>
                      </a:r>
                      <a:endParaRPr lang="ko-KR" altLang="en-US" sz="1000" u="none" strike="noStrike" kern="1200" dirty="0">
                        <a:solidFill>
                          <a:schemeClr val="tx1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</a:txBody>
                  <a:tcPr marL="4868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endParaRPr lang="ko-KR" altLang="en-US" sz="1000" u="none" strike="noStrike" kern="1200" dirty="0">
                        <a:solidFill>
                          <a:schemeClr val="tx1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</a:txBody>
                  <a:tcPr marL="4868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ko-KR" altLang="en-US" sz="10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팀원</a:t>
                      </a:r>
                      <a:r>
                        <a:rPr lang="en-US" altLang="ko-KR" sz="10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1</a:t>
                      </a:r>
                      <a:endParaRPr lang="ko-KR" altLang="en-US" sz="1000" u="none" strike="noStrike" kern="1200" dirty="0">
                        <a:solidFill>
                          <a:schemeClr val="tx1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</a:txBody>
                  <a:tcPr marL="4868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endParaRPr lang="ko-KR" altLang="en-US" sz="1000" u="none" strike="noStrike" kern="1200" dirty="0">
                        <a:solidFill>
                          <a:schemeClr val="tx1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</a:txBody>
                  <a:tcPr marL="4868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ko-KR" altLang="en-US" sz="10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팀원</a:t>
                      </a:r>
                      <a:r>
                        <a:rPr lang="en-US" altLang="ko-KR" sz="10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2</a:t>
                      </a:r>
                      <a:endParaRPr lang="ko-KR" altLang="en-US" sz="1000" u="none" strike="noStrike" kern="1200" dirty="0">
                        <a:solidFill>
                          <a:schemeClr val="tx1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</a:txBody>
                  <a:tcPr marL="4868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endParaRPr lang="ko-KR" altLang="en-US" sz="1000" u="none" strike="noStrike" kern="1200" dirty="0">
                        <a:solidFill>
                          <a:schemeClr val="tx1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</a:txBody>
                  <a:tcPr marL="4868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ko-KR" altLang="en-US" sz="10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팀원</a:t>
                      </a:r>
                      <a:r>
                        <a:rPr lang="en-US" altLang="ko-KR" sz="10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3</a:t>
                      </a:r>
                      <a:endParaRPr lang="ko-KR" altLang="en-US" sz="1000" u="none" strike="noStrike" kern="1200" dirty="0">
                        <a:solidFill>
                          <a:schemeClr val="tx1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</a:txBody>
                  <a:tcPr marL="4868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endParaRPr lang="ko-KR" altLang="en-US" sz="1000" u="none" strike="noStrike" kern="1200" dirty="0">
                        <a:solidFill>
                          <a:schemeClr val="tx1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</a:txBody>
                  <a:tcPr marL="4868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ko-KR" altLang="en-US" sz="10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팀원</a:t>
                      </a:r>
                      <a:r>
                        <a:rPr lang="en-US" altLang="ko-KR" sz="10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4</a:t>
                      </a:r>
                      <a:endParaRPr lang="ko-KR" altLang="en-US" sz="1000" u="none" strike="noStrike" kern="1200" dirty="0">
                        <a:solidFill>
                          <a:schemeClr val="tx1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</a:txBody>
                  <a:tcPr marL="4868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endParaRPr lang="ko-KR" altLang="en-US" sz="1000" u="none" strike="noStrike" kern="1200" dirty="0">
                        <a:solidFill>
                          <a:schemeClr val="tx1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</a:txBody>
                  <a:tcPr marL="4868" marR="4868" marT="4868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endParaRPr lang="ko-KR" altLang="en-US" sz="1000" u="none" strike="noStrike" kern="12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4868" marR="4868" marT="4868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257527" y="310231"/>
            <a:ext cx="3433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ea typeface="현대하모니 L" panose="02020603020101020101" pitchFamily="18" charset="-127"/>
              </a:rPr>
              <a:t>참가신청서 작성 가이드</a:t>
            </a:r>
            <a:endParaRPr lang="ko-KR" altLang="en-US" sz="2400" b="1" dirty="0">
              <a:ea typeface="현대하모니 L" panose="02020603020101020101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7527" y="903126"/>
            <a:ext cx="86250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참가신청서</a:t>
            </a:r>
            <a:r>
              <a:rPr lang="en-US" altLang="ko-KR" sz="12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(</a:t>
            </a:r>
            <a:r>
              <a:rPr lang="ko-KR" altLang="en-US" sz="12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엑셀파일</a:t>
            </a:r>
            <a:r>
              <a:rPr lang="en-US" altLang="ko-KR" sz="12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)</a:t>
            </a:r>
            <a:r>
              <a:rPr lang="ko-KR" altLang="en-US" sz="12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과 유사하나 일부 내용이 </a:t>
            </a: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다름</a:t>
            </a:r>
            <a:endParaRPr lang="en-US" altLang="ko-KR" sz="1200" dirty="0" smtClean="0"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작성 방법은 참가신청서</a:t>
            </a:r>
            <a:r>
              <a:rPr lang="en-US" altLang="ko-KR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(</a:t>
            </a: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엑셀파일</a:t>
            </a:r>
            <a:r>
              <a:rPr lang="en-US" altLang="ko-KR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)</a:t>
            </a: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의 ‘</a:t>
            </a:r>
            <a:r>
              <a:rPr lang="ko-KR" altLang="en-US" sz="1200" dirty="0" err="1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작성예시</a:t>
            </a:r>
            <a:r>
              <a:rPr lang="en-US" altLang="ko-KR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’ </a:t>
            </a: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참고</a:t>
            </a:r>
          </a:p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지원서 제출 시 </a:t>
            </a:r>
            <a:r>
              <a:rPr lang="ko-KR" altLang="en-US" sz="1200" dirty="0" err="1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교육기획안</a:t>
            </a:r>
            <a:r>
              <a:rPr lang="en-US" altLang="ko-KR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(PPT,PDF)</a:t>
            </a: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과 참가신청서</a:t>
            </a:r>
            <a:r>
              <a:rPr lang="en-US" altLang="ko-KR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(EXEL) </a:t>
            </a:r>
            <a:r>
              <a:rPr lang="ko-KR" altLang="en-US" sz="1200" b="1" dirty="0" smtClean="0">
                <a:solidFill>
                  <a:srgbClr val="FF0000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모두 제출 필수</a:t>
            </a:r>
            <a:endParaRPr lang="ko-KR" altLang="en-US" sz="1200" b="1" dirty="0">
              <a:solidFill>
                <a:srgbClr val="FF0000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cxnSp>
        <p:nvCxnSpPr>
          <p:cNvPr id="11" name="직선 연결선 10"/>
          <p:cNvCxnSpPr/>
          <p:nvPr/>
        </p:nvCxnSpPr>
        <p:spPr>
          <a:xfrm>
            <a:off x="250641" y="791063"/>
            <a:ext cx="8640000" cy="0"/>
          </a:xfrm>
          <a:prstGeom prst="line">
            <a:avLst/>
          </a:prstGeom>
          <a:ln w="12700">
            <a:solidFill>
              <a:srgbClr val="002C5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직사각형 13"/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 w="76200">
            <a:solidFill>
              <a:srgbClr val="0052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4042" y="53646"/>
            <a:ext cx="1146831" cy="683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639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>
            <p:extLst/>
          </p:nvPr>
        </p:nvGraphicFramePr>
        <p:xfrm>
          <a:off x="478564" y="1654905"/>
          <a:ext cx="8165104" cy="196025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929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721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782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항목</a:t>
                      </a:r>
                      <a:endParaRPr lang="ko-KR" altLang="en-US" sz="1200" b="1" dirty="0">
                        <a:solidFill>
                          <a:schemeClr val="bg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529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기준</a:t>
                      </a:r>
                      <a:endParaRPr lang="ko-KR" altLang="en-US" sz="1200" b="1" dirty="0">
                        <a:solidFill>
                          <a:schemeClr val="bg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529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85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교보재 제작 및 구입비</a:t>
                      </a:r>
                      <a:endParaRPr lang="ko-KR" altLang="en-US" sz="1000" dirty="0"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학생 수는 </a:t>
                      </a:r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20</a:t>
                      </a:r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명으로 산정</a:t>
                      </a:r>
                      <a:endParaRPr lang="ko-KR" altLang="en-US" sz="1000" dirty="0"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85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식비</a:t>
                      </a:r>
                      <a:endParaRPr lang="ko-KR" altLang="en-US" sz="1000" dirty="0"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활동기간 중</a:t>
                      </a:r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,</a:t>
                      </a:r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 대학생</a:t>
                      </a:r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(</a:t>
                      </a:r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교사</a:t>
                      </a:r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)</a:t>
                      </a:r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 식사 비용 </a:t>
                      </a:r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1</a:t>
                      </a:r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인당 </a:t>
                      </a:r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12</a:t>
                      </a:r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만원 이내</a:t>
                      </a:r>
                      <a:r>
                        <a:rPr lang="en-US" altLang="ko-KR" sz="1000" baseline="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 (</a:t>
                      </a:r>
                      <a:r>
                        <a:rPr lang="ko-KR" altLang="en-US" sz="1000" baseline="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초과 불가</a:t>
                      </a:r>
                      <a:r>
                        <a:rPr lang="en-US" altLang="ko-KR" sz="1000" baseline="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)</a:t>
                      </a:r>
                      <a:endParaRPr lang="ko-KR" altLang="en-US" sz="1000" dirty="0" smtClean="0"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530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교통비</a:t>
                      </a:r>
                      <a:endParaRPr lang="ko-KR" altLang="en-US" sz="1000" dirty="0"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1. </a:t>
                      </a:r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오리엔테이션 참석 왕복 교통비</a:t>
                      </a:r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(</a:t>
                      </a:r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거주지 </a:t>
                      </a:r>
                      <a:r>
                        <a:rPr lang="ko-KR" altLang="en-US" sz="10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↔ </a:t>
                      </a:r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서울</a:t>
                      </a:r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)</a:t>
                      </a:r>
                    </a:p>
                    <a:p>
                      <a:pPr algn="l" latinLnBrk="1"/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2. </a:t>
                      </a:r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활동학교 왕복 교통비</a:t>
                      </a:r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(</a:t>
                      </a:r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인당 왕복 </a:t>
                      </a:r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8</a:t>
                      </a:r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만원 산정</a:t>
                      </a:r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. </a:t>
                      </a:r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추후 학교 매칭 후 조정 예정</a:t>
                      </a:r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) - </a:t>
                      </a:r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열차</a:t>
                      </a:r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(KTX </a:t>
                      </a:r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일반석</a:t>
                      </a:r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), </a:t>
                      </a:r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고속버스</a:t>
                      </a:r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 </a:t>
                      </a:r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이용에 한함</a:t>
                      </a:r>
                    </a:p>
                    <a:p>
                      <a:pPr algn="l" latinLnBrk="1"/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    ※ </a:t>
                      </a:r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비행기</a:t>
                      </a:r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, </a:t>
                      </a:r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개인차량</a:t>
                      </a:r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, </a:t>
                      </a:r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택시 이용 시 재단과 사전 협의 필요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645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간식비</a:t>
                      </a:r>
                      <a:endParaRPr lang="ko-KR" altLang="en-US" sz="1000" dirty="0"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교육기간 중</a:t>
                      </a:r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, </a:t>
                      </a:r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초등학생들에게 제공할 간식 비용</a:t>
                      </a:r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(</a:t>
                      </a:r>
                      <a:r>
                        <a:rPr lang="ko-KR" altLang="en-US" sz="1000" dirty="0" err="1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정크푸드</a:t>
                      </a:r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 제외</a:t>
                      </a:r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645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예비비</a:t>
                      </a:r>
                      <a:endParaRPr lang="ko-KR" altLang="en-US" sz="1000" dirty="0"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dirty="0" err="1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교보재</a:t>
                      </a:r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 제작 및 구입비의 </a:t>
                      </a:r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25% </a:t>
                      </a:r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이내로 산정</a:t>
                      </a:r>
                      <a:endParaRPr lang="ko-KR" altLang="en-US" sz="1000" dirty="0"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7" name="표 6"/>
          <p:cNvGraphicFramePr>
            <a:graphicFrameLocks noGrp="1"/>
          </p:cNvGraphicFramePr>
          <p:nvPr>
            <p:extLst/>
          </p:nvPr>
        </p:nvGraphicFramePr>
        <p:xfrm>
          <a:off x="488828" y="4013200"/>
          <a:ext cx="8150969" cy="212767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301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301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064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886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69545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0395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항목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529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단가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529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수량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529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계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529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비고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529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5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교보재 제작 및 구입비</a:t>
                      </a:r>
                      <a:endParaRPr lang="ko-KR" altLang="en-US" sz="1000" dirty="0"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10,000</a:t>
                      </a:r>
                      <a:endParaRPr lang="ko-KR" altLang="en-US" sz="1000" dirty="0"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20</a:t>
                      </a:r>
                      <a:endParaRPr lang="ko-KR" altLang="en-US" sz="1000" dirty="0"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200,000</a:t>
                      </a:r>
                      <a:endParaRPr lang="ko-KR" altLang="en-US" sz="1000" dirty="0"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줄넘기</a:t>
                      </a:r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, </a:t>
                      </a:r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스케치북</a:t>
                      </a:r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, </a:t>
                      </a:r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색연필 등</a:t>
                      </a:r>
                      <a:endParaRPr lang="ko-KR" altLang="en-US" sz="1000" dirty="0"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395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식비</a:t>
                      </a:r>
                      <a:endParaRPr lang="ko-KR" altLang="en-US" sz="1000" dirty="0"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100,000</a:t>
                      </a:r>
                      <a:endParaRPr lang="ko-KR" altLang="en-US" sz="1000" dirty="0"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4</a:t>
                      </a:r>
                      <a:endParaRPr lang="ko-KR" altLang="en-US" sz="1000" dirty="0"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400,000</a:t>
                      </a:r>
                      <a:endParaRPr lang="ko-KR" altLang="en-US" sz="1000" dirty="0"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재단 기준 </a:t>
                      </a:r>
                      <a:endParaRPr lang="ko-KR" altLang="en-US" sz="1000" dirty="0"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395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오리엔테이션</a:t>
                      </a:r>
                      <a:r>
                        <a:rPr lang="en-US" altLang="ko-KR" sz="1000" baseline="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 </a:t>
                      </a:r>
                      <a:r>
                        <a:rPr lang="ko-KR" altLang="en-US" sz="1000" baseline="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교통비</a:t>
                      </a:r>
                      <a:endParaRPr lang="ko-KR" altLang="en-US" sz="1000" dirty="0"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60,000</a:t>
                      </a:r>
                      <a:endParaRPr lang="ko-KR" altLang="en-US" sz="1000" dirty="0"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4</a:t>
                      </a:r>
                      <a:endParaRPr lang="ko-KR" altLang="en-US" sz="1000" dirty="0"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240,000</a:t>
                      </a:r>
                      <a:endParaRPr lang="ko-KR" altLang="en-US" sz="1000" dirty="0"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대구 ↔  서울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고속버스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)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395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활동학교 왕복 교통비</a:t>
                      </a:r>
                      <a:endParaRPr lang="ko-KR" altLang="en-US" sz="1000" dirty="0"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80,000</a:t>
                      </a:r>
                      <a:endParaRPr lang="ko-KR" altLang="en-US" sz="1000" dirty="0"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4</a:t>
                      </a:r>
                      <a:endParaRPr lang="ko-KR" altLang="en-US" sz="1000" dirty="0"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320,000</a:t>
                      </a:r>
                      <a:endParaRPr lang="ko-KR" altLang="en-US" sz="1000" dirty="0"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+mn-cs"/>
                        </a:rPr>
                        <a:t>재단 기준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395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간식비</a:t>
                      </a:r>
                      <a:endParaRPr lang="ko-KR" altLang="en-US" sz="1000" dirty="0"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40,000</a:t>
                      </a:r>
                      <a:endParaRPr lang="ko-KR" altLang="en-US" sz="1000" dirty="0"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5</a:t>
                      </a:r>
                      <a:endParaRPr lang="ko-KR" altLang="en-US" sz="1000" dirty="0"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200,000</a:t>
                      </a:r>
                      <a:endParaRPr lang="ko-KR" altLang="en-US" sz="1000" dirty="0"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1</a:t>
                      </a:r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일 기준</a:t>
                      </a:r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(1</a:t>
                      </a:r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명당 </a:t>
                      </a:r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2,000</a:t>
                      </a:r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원 </a:t>
                      </a:r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* 20</a:t>
                      </a:r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명</a:t>
                      </a:r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)</a:t>
                      </a:r>
                      <a:endParaRPr lang="ko-KR" altLang="en-US" sz="1000" dirty="0"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3954"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합계</a:t>
                      </a:r>
                      <a:endParaRPr lang="ko-KR" altLang="en-US" sz="1000" dirty="0"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latinLnBrk="1"/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 latinLnBrk="1"/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1,600,000</a:t>
                      </a:r>
                      <a:endParaRPr lang="ko-KR" altLang="en-US" sz="1000" dirty="0"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471524" y="3706668"/>
            <a:ext cx="173329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200" dirty="0" smtClean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1200" dirty="0" smtClean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예산안 작성 예시</a:t>
            </a:r>
            <a:endParaRPr lang="ko-KR" altLang="en-US" dirty="0">
              <a:ea typeface="현대하모니 L" panose="02020603020101020101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 w="76200">
            <a:solidFill>
              <a:srgbClr val="002C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257527" y="310231"/>
            <a:ext cx="3433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ea typeface="현대하모니 L" panose="02020603020101020101" pitchFamily="18" charset="-127"/>
              </a:rPr>
              <a:t>예산안 작성 </a:t>
            </a:r>
            <a:r>
              <a:rPr lang="ko-KR" altLang="en-US" sz="2400" b="1" dirty="0" smtClean="0">
                <a:ea typeface="현대하모니 L" panose="02020603020101020101" pitchFamily="18" charset="-127"/>
              </a:rPr>
              <a:t>가이드</a:t>
            </a:r>
            <a:endParaRPr lang="ko-KR" altLang="en-US" sz="2400" b="1" dirty="0">
              <a:ea typeface="현대하모니 L" panose="02020603020101020101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7527" y="903126"/>
            <a:ext cx="86250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- </a:t>
            </a: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소요 </a:t>
            </a:r>
            <a:r>
              <a:rPr lang="ko-KR" altLang="en-US" sz="12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예산은 아래 항목으로 구성하며</a:t>
            </a:r>
            <a:r>
              <a:rPr lang="en-US" altLang="ko-KR" sz="12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, </a:t>
            </a:r>
            <a:r>
              <a:rPr lang="ko-KR" altLang="en-US" sz="12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최대 </a:t>
            </a:r>
            <a:r>
              <a:rPr lang="en-US" altLang="ko-KR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180</a:t>
            </a:r>
            <a:r>
              <a:rPr lang="ko-KR" altLang="en-US" sz="12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만원 이내로 </a:t>
            </a: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구성</a:t>
            </a:r>
            <a:r>
              <a:rPr lang="en-US" altLang="ko-KR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(</a:t>
            </a: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숙박은 </a:t>
            </a:r>
            <a:r>
              <a:rPr lang="ko-KR" altLang="en-US" sz="12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재단에서 섭외 및 비용 지급 예정으로 예산에서 </a:t>
            </a: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제외</a:t>
            </a:r>
            <a:r>
              <a:rPr lang="en-US" altLang="ko-KR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)</a:t>
            </a:r>
            <a:endParaRPr lang="ko-KR" altLang="en-US" sz="1200" dirty="0"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- </a:t>
            </a: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제출한 </a:t>
            </a:r>
            <a:r>
              <a:rPr lang="ko-KR" altLang="en-US" sz="12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예산안은 </a:t>
            </a: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실제 활동 </a:t>
            </a:r>
            <a:r>
              <a:rPr lang="ko-KR" altLang="en-US" sz="12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전 조정과정을 통해 </a:t>
            </a: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운영사무국에</a:t>
            </a:r>
            <a:r>
              <a:rPr lang="ko-KR" altLang="en-US" sz="12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서</a:t>
            </a: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 </a:t>
            </a:r>
            <a:r>
              <a:rPr lang="ko-KR" altLang="en-US" sz="12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최종 </a:t>
            </a: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확정 예정</a:t>
            </a:r>
            <a:endParaRPr lang="ko-KR" altLang="en-US" sz="1200" dirty="0"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250641" y="791063"/>
            <a:ext cx="8640000" cy="0"/>
          </a:xfrm>
          <a:prstGeom prst="line">
            <a:avLst/>
          </a:prstGeom>
          <a:ln w="12700">
            <a:solidFill>
              <a:srgbClr val="002C5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그림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4042" y="53646"/>
            <a:ext cx="1146831" cy="683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180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8155845"/>
              </p:ext>
            </p:extLst>
          </p:nvPr>
        </p:nvGraphicFramePr>
        <p:xfrm>
          <a:off x="257527" y="948582"/>
          <a:ext cx="8633114" cy="5713794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86331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539045">
                <a:tc>
                  <a:txBody>
                    <a:bodyPr/>
                    <a:lstStyle/>
                    <a:p>
                      <a:pPr algn="just" latinLnBrk="0">
                        <a:lnSpc>
                          <a:spcPct val="180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kern="100" dirty="0" err="1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현대차</a:t>
                      </a:r>
                      <a:r>
                        <a:rPr lang="ko-KR" altLang="en-US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 정몽구 </a:t>
                      </a:r>
                      <a:r>
                        <a:rPr lang="ko-KR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재단은 </a:t>
                      </a:r>
                      <a:r>
                        <a:rPr lang="ko-KR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개인정보 보호법 제</a:t>
                      </a:r>
                      <a:r>
                        <a:rPr lang="en-US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15</a:t>
                      </a:r>
                      <a:r>
                        <a:rPr lang="ko-KR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조</a:t>
                      </a:r>
                      <a:r>
                        <a:rPr lang="en-US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(</a:t>
                      </a:r>
                      <a:r>
                        <a:rPr lang="ko-KR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개인정보의 수집</a:t>
                      </a:r>
                      <a:r>
                        <a:rPr lang="en-US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·</a:t>
                      </a:r>
                      <a:r>
                        <a:rPr lang="ko-KR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이용</a:t>
                      </a:r>
                      <a:r>
                        <a:rPr lang="en-US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) </a:t>
                      </a:r>
                      <a:r>
                        <a:rPr lang="ko-KR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제</a:t>
                      </a:r>
                      <a:r>
                        <a:rPr lang="en-US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1</a:t>
                      </a:r>
                      <a:r>
                        <a:rPr lang="ko-KR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항에 따라 </a:t>
                      </a:r>
                      <a:r>
                        <a:rPr lang="ko-KR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온드림</a:t>
                      </a:r>
                      <a:r>
                        <a:rPr lang="ko-KR" altLang="en-US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스쿨 다빈치교실 참가자</a:t>
                      </a:r>
                      <a:r>
                        <a:rPr lang="ko-KR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를</a:t>
                      </a:r>
                      <a:r>
                        <a:rPr lang="en-US" altLang="ko-KR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ko-KR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대상으로 </a:t>
                      </a:r>
                      <a:r>
                        <a:rPr lang="ko-KR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개인정보 수집</a:t>
                      </a:r>
                      <a:r>
                        <a:rPr lang="en-US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·</a:t>
                      </a:r>
                      <a:r>
                        <a:rPr lang="ko-KR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활용 및 이용에 대한 동의를 받고자 합니다</a:t>
                      </a:r>
                      <a:r>
                        <a:rPr lang="en-US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.</a:t>
                      </a:r>
                      <a:r>
                        <a:rPr lang="en-US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 </a:t>
                      </a:r>
                      <a:endParaRPr lang="ko-KR" sz="1000" kern="100" dirty="0"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0" indent="0" algn="just" latinLnBrk="0">
                        <a:lnSpc>
                          <a:spcPct val="180000"/>
                        </a:lnSpc>
                        <a:spcAft>
                          <a:spcPts val="0"/>
                        </a:spcAft>
                      </a:pPr>
                      <a:r>
                        <a:rPr lang="en-US" sz="1000" b="1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  1</a:t>
                      </a:r>
                      <a:r>
                        <a:rPr lang="en-US" sz="1000" b="1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. </a:t>
                      </a:r>
                      <a:r>
                        <a:rPr lang="ko-KR" sz="1000" b="1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개인정보의 수집</a:t>
                      </a:r>
                      <a:r>
                        <a:rPr lang="en-US" sz="1000" b="1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·</a:t>
                      </a:r>
                      <a:r>
                        <a:rPr lang="ko-KR" sz="1000" b="1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활용 목적</a:t>
                      </a:r>
                    </a:p>
                    <a:p>
                      <a:pPr marL="265113" indent="0" algn="just" latinLnBrk="0">
                        <a:lnSpc>
                          <a:spcPct val="180000"/>
                        </a:lnSpc>
                        <a:spcAft>
                          <a:spcPts val="0"/>
                        </a:spcAft>
                      </a:pPr>
                      <a:r>
                        <a:rPr lang="ko-KR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재단은 활동 팀 </a:t>
                      </a:r>
                      <a:r>
                        <a:rPr lang="ko-KR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선발 심사 과정에서 학생 신원 및 대상자 기준 충족 여부 확인 </a:t>
                      </a:r>
                      <a:r>
                        <a:rPr lang="ko-KR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업무</a:t>
                      </a:r>
                      <a:r>
                        <a:rPr lang="ko-KR" altLang="en-US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와</a:t>
                      </a:r>
                      <a:r>
                        <a:rPr lang="en-US" altLang="ko-KR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ko-KR" altLang="en-US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사업의 </a:t>
                      </a:r>
                      <a:r>
                        <a:rPr lang="ko-KR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원활한 </a:t>
                      </a:r>
                      <a:r>
                        <a:rPr lang="ko-KR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수행을 위하여 </a:t>
                      </a:r>
                      <a:r>
                        <a:rPr lang="ko-KR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개인정보의 </a:t>
                      </a:r>
                      <a:r>
                        <a:rPr lang="ko-KR" altLang="en-US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수</a:t>
                      </a:r>
                      <a:r>
                        <a:rPr lang="ko-KR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집</a:t>
                      </a:r>
                      <a:r>
                        <a:rPr lang="en-US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·</a:t>
                      </a:r>
                      <a:r>
                        <a:rPr lang="ko-KR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유출</a:t>
                      </a:r>
                      <a:r>
                        <a:rPr lang="en-US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·</a:t>
                      </a:r>
                      <a:r>
                        <a:rPr lang="ko-KR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오용</a:t>
                      </a:r>
                      <a:r>
                        <a:rPr lang="en-US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·</a:t>
                      </a:r>
                      <a:r>
                        <a:rPr lang="ko-KR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남용으로부터 사생활의 비밀 등을 보호하도록 한 개인정보 보호법 규정에 입각하여 개인정보를 </a:t>
                      </a:r>
                      <a:r>
                        <a:rPr lang="ko-KR" altLang="en-US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수</a:t>
                      </a:r>
                      <a:r>
                        <a:rPr lang="ko-KR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집</a:t>
                      </a:r>
                      <a:r>
                        <a:rPr lang="en-US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·</a:t>
                      </a:r>
                      <a:r>
                        <a:rPr lang="ko-KR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활용합니다</a:t>
                      </a:r>
                      <a:r>
                        <a:rPr lang="en-US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.</a:t>
                      </a:r>
                      <a:r>
                        <a:rPr lang="en-US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 </a:t>
                      </a:r>
                      <a:endParaRPr lang="en-US" sz="500" kern="100" dirty="0" smtClean="0"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0" indent="0" algn="just" latinLnBrk="0">
                        <a:lnSpc>
                          <a:spcPct val="180000"/>
                        </a:lnSpc>
                        <a:spcAft>
                          <a:spcPts val="0"/>
                        </a:spcAft>
                      </a:pPr>
                      <a:r>
                        <a:rPr lang="en-US" sz="1000" b="1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  2</a:t>
                      </a:r>
                      <a:r>
                        <a:rPr lang="en-US" sz="1000" b="1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. </a:t>
                      </a:r>
                      <a:r>
                        <a:rPr lang="ko-KR" sz="1000" b="1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개인정보 수집항목</a:t>
                      </a:r>
                    </a:p>
                    <a:p>
                      <a:pPr marL="265113" indent="0" algn="just" latinLnBrk="0">
                        <a:lnSpc>
                          <a:spcPct val="180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온드림스쿨 다빈치교실</a:t>
                      </a:r>
                      <a:r>
                        <a:rPr lang="ko-KR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ko-KR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선발 업무의 원활한 수행을 위하여 수집하는 개인정보는 대상자의 재학 </a:t>
                      </a:r>
                      <a:r>
                        <a:rPr lang="ko-KR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중인</a:t>
                      </a:r>
                      <a:r>
                        <a:rPr lang="en-US" altLang="ko-KR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ko-KR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학교명</a:t>
                      </a:r>
                      <a:r>
                        <a:rPr lang="en-US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학년</a:t>
                      </a:r>
                      <a:r>
                        <a:rPr lang="en-US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성명</a:t>
                      </a:r>
                      <a:r>
                        <a:rPr lang="en-US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생년월일</a:t>
                      </a:r>
                      <a:r>
                        <a:rPr lang="en-US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성별</a:t>
                      </a:r>
                      <a:r>
                        <a:rPr lang="en-US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연락처</a:t>
                      </a:r>
                      <a:r>
                        <a:rPr lang="en-US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주소</a:t>
                      </a:r>
                      <a:r>
                        <a:rPr lang="en-US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전자메일 주소이며</a:t>
                      </a:r>
                      <a:r>
                        <a:rPr lang="en-US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추후 시상 및 프로그램을 위해 추가적으로 정보를 요청할 수 있습니다</a:t>
                      </a:r>
                      <a:r>
                        <a:rPr lang="en-US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.</a:t>
                      </a:r>
                      <a:r>
                        <a:rPr lang="en-US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 </a:t>
                      </a:r>
                      <a:endParaRPr lang="en-US" sz="500" b="1" kern="100" dirty="0" smtClean="0"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0" indent="0" algn="just" latinLnBrk="0">
                        <a:lnSpc>
                          <a:spcPct val="180000"/>
                        </a:lnSpc>
                        <a:spcAft>
                          <a:spcPts val="0"/>
                        </a:spcAft>
                      </a:pPr>
                      <a:r>
                        <a:rPr lang="en-US" sz="1000" b="1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  3</a:t>
                      </a:r>
                      <a:r>
                        <a:rPr lang="en-US" sz="1000" b="1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. </a:t>
                      </a:r>
                      <a:r>
                        <a:rPr lang="ko-KR" sz="1000" b="1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개인정보 제공</a:t>
                      </a:r>
                    </a:p>
                    <a:p>
                      <a:pPr marL="265113" indent="0" algn="just" latinLnBrk="0">
                        <a:lnSpc>
                          <a:spcPct val="180000"/>
                        </a:lnSpc>
                        <a:spcAft>
                          <a:spcPts val="0"/>
                        </a:spcAft>
                      </a:pPr>
                      <a:r>
                        <a:rPr lang="ko-KR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수집한 개인정보는 </a:t>
                      </a:r>
                      <a:r>
                        <a:rPr lang="ko-KR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선발 </a:t>
                      </a:r>
                      <a:r>
                        <a:rPr lang="ko-KR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및 관리 업무를 위하여 재단 등 유관기관에 제공될 </a:t>
                      </a:r>
                      <a:r>
                        <a:rPr lang="ko-KR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수 </a:t>
                      </a:r>
                      <a:r>
                        <a:rPr lang="ko-KR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있습니다</a:t>
                      </a:r>
                      <a:r>
                        <a:rPr lang="en-US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.</a:t>
                      </a:r>
                      <a:r>
                        <a:rPr lang="en-US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 </a:t>
                      </a:r>
                      <a:endParaRPr lang="en-US" sz="500" b="1" kern="100" dirty="0" smtClean="0"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0" indent="0" algn="just" latinLnBrk="0">
                        <a:lnSpc>
                          <a:spcPct val="180000"/>
                        </a:lnSpc>
                        <a:spcAft>
                          <a:spcPts val="0"/>
                        </a:spcAft>
                      </a:pPr>
                      <a:r>
                        <a:rPr lang="en-US" sz="1000" b="1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  4</a:t>
                      </a:r>
                      <a:r>
                        <a:rPr lang="en-US" sz="1000" b="1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. </a:t>
                      </a:r>
                      <a:r>
                        <a:rPr lang="ko-KR" sz="1000" b="1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개인정보의 보유기간 및 이용기간</a:t>
                      </a:r>
                    </a:p>
                    <a:p>
                      <a:pPr marL="265113" indent="0" algn="just" latinLnBrk="0">
                        <a:lnSpc>
                          <a:spcPct val="180000"/>
                        </a:lnSpc>
                        <a:spcAft>
                          <a:spcPts val="0"/>
                        </a:spcAft>
                      </a:pPr>
                      <a:r>
                        <a:rPr lang="ko-KR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수집한 개인정보는 해당 사업을 계속하는 동안 보유</a:t>
                      </a:r>
                      <a:r>
                        <a:rPr lang="en-US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·</a:t>
                      </a:r>
                      <a:r>
                        <a:rPr lang="ko-KR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이용할 수 있으며</a:t>
                      </a:r>
                      <a:r>
                        <a:rPr lang="en-US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사업 완료 후 </a:t>
                      </a:r>
                      <a:r>
                        <a:rPr lang="en-US" altLang="ko-KR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3</a:t>
                      </a:r>
                      <a:r>
                        <a:rPr lang="ko-KR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년간 </a:t>
                      </a:r>
                      <a:r>
                        <a:rPr lang="ko-KR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보관되고</a:t>
                      </a:r>
                      <a:r>
                        <a:rPr lang="en-US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이후 모두 삭제됩니다</a:t>
                      </a:r>
                      <a:r>
                        <a:rPr lang="en-US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.</a:t>
                      </a:r>
                      <a:r>
                        <a:rPr lang="en-US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 </a:t>
                      </a:r>
                      <a:endParaRPr lang="en-US" sz="500" b="1" kern="100" dirty="0" smtClean="0"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0" indent="0" algn="just" latinLnBrk="0">
                        <a:lnSpc>
                          <a:spcPct val="180000"/>
                        </a:lnSpc>
                        <a:spcAft>
                          <a:spcPts val="0"/>
                        </a:spcAft>
                      </a:pPr>
                      <a:r>
                        <a:rPr lang="en-US" sz="1000" b="1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  5</a:t>
                      </a:r>
                      <a:r>
                        <a:rPr lang="en-US" sz="1000" b="1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. </a:t>
                      </a:r>
                      <a:r>
                        <a:rPr lang="ko-KR" sz="1000" b="1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개인정보의 수집</a:t>
                      </a:r>
                      <a:r>
                        <a:rPr lang="en-US" sz="1000" b="1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·</a:t>
                      </a:r>
                      <a:r>
                        <a:rPr lang="ko-KR" sz="1000" b="1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이용</a:t>
                      </a:r>
                      <a:r>
                        <a:rPr lang="en-US" sz="1000" b="1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·</a:t>
                      </a:r>
                      <a:r>
                        <a:rPr lang="ko-KR" sz="1000" b="1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제공에 대한 동의 거부</a:t>
                      </a:r>
                    </a:p>
                    <a:p>
                      <a:pPr marL="265113" indent="0" algn="just" latinLnBrk="0">
                        <a:lnSpc>
                          <a:spcPct val="180000"/>
                        </a:lnSpc>
                        <a:spcAft>
                          <a:spcPts val="0"/>
                        </a:spcAft>
                      </a:pPr>
                      <a:r>
                        <a:rPr lang="ko-KR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참가자는 </a:t>
                      </a:r>
                      <a:r>
                        <a:rPr lang="ko-KR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개인정보의 수집</a:t>
                      </a:r>
                      <a:r>
                        <a:rPr lang="en-US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·</a:t>
                      </a:r>
                      <a:r>
                        <a:rPr lang="ko-KR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이용</a:t>
                      </a:r>
                      <a:r>
                        <a:rPr lang="en-US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·</a:t>
                      </a:r>
                      <a:r>
                        <a:rPr lang="ko-KR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제공에 대한 동의를 거부할 수 있으며</a:t>
                      </a:r>
                      <a:r>
                        <a:rPr lang="en-US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동의를 </a:t>
                      </a:r>
                      <a:r>
                        <a:rPr lang="ko-KR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거부할 </a:t>
                      </a:r>
                      <a:r>
                        <a:rPr lang="ko-KR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경우 </a:t>
                      </a:r>
                      <a:r>
                        <a:rPr lang="ko-KR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온드림</a:t>
                      </a:r>
                      <a:r>
                        <a:rPr lang="ko-KR" altLang="en-US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스쿨 다빈치교실</a:t>
                      </a:r>
                      <a:r>
                        <a:rPr lang="ko-KR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에 </a:t>
                      </a:r>
                      <a:r>
                        <a:rPr lang="ko-KR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참여할 수 없으므로 신청서를 접수할 수 없습니다</a:t>
                      </a:r>
                      <a:r>
                        <a:rPr lang="en-US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.</a:t>
                      </a:r>
                      <a:r>
                        <a:rPr lang="en-US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  </a:t>
                      </a:r>
                      <a:endParaRPr lang="en-US" sz="1000" kern="100" dirty="0" smtClean="0"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265113" indent="0" algn="just" latinLnBrk="0">
                        <a:lnSpc>
                          <a:spcPct val="180000"/>
                        </a:lnSpc>
                        <a:spcAft>
                          <a:spcPts val="0"/>
                        </a:spcAft>
                      </a:pPr>
                      <a:endParaRPr lang="ko-KR" sz="1000" kern="100" dirty="0"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270510" algn="ctr" latinLnBrk="0">
                        <a:lnSpc>
                          <a:spcPct val="180000"/>
                        </a:lnSpc>
                        <a:spcAft>
                          <a:spcPts val="0"/>
                        </a:spcAft>
                      </a:pPr>
                      <a:r>
                        <a:rPr lang="ko-KR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본인은 위 내용을 숙지하였으며</a:t>
                      </a:r>
                      <a:r>
                        <a:rPr lang="en-US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팀원 전원의 개인정보 제공 동의를 얻었고 </a:t>
                      </a:r>
                      <a:r>
                        <a:rPr lang="ko-KR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귀 </a:t>
                      </a:r>
                      <a:r>
                        <a:rPr lang="ko-KR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재단이 </a:t>
                      </a:r>
                      <a:r>
                        <a:rPr lang="ko-KR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모든 </a:t>
                      </a:r>
                      <a:r>
                        <a:rPr lang="ko-KR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팀원의 개인정보를 수집하는 것에 </a:t>
                      </a:r>
                      <a:r>
                        <a:rPr lang="ko-KR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대해</a:t>
                      </a:r>
                      <a:r>
                        <a:rPr lang="en-US" altLang="ko-KR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</a:p>
                    <a:p>
                      <a:pPr marL="270510" algn="ctr" latinLnBrk="0">
                        <a:lnSpc>
                          <a:spcPct val="180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동의 □ 비동의 □ 합니다</a:t>
                      </a:r>
                      <a:r>
                        <a:rPr lang="en-US" altLang="ko-KR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.</a:t>
                      </a:r>
                      <a:r>
                        <a:rPr lang="en-US" sz="1000" kern="100" dirty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 </a:t>
                      </a:r>
                      <a:endParaRPr lang="ko-KR" sz="1000" kern="100" dirty="0"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R="123190" algn="r" latinLnBrk="0">
                        <a:lnSpc>
                          <a:spcPct val="180000"/>
                        </a:lnSpc>
                        <a:spcAft>
                          <a:spcPts val="0"/>
                        </a:spcAft>
                      </a:pPr>
                      <a:r>
                        <a:rPr lang="en-US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2019</a:t>
                      </a:r>
                      <a:r>
                        <a:rPr lang="ko-KR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년</a:t>
                      </a:r>
                      <a:r>
                        <a:rPr lang="en-US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ko-KR" altLang="en-US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ㅇㅇ</a:t>
                      </a:r>
                      <a:r>
                        <a:rPr lang="ko-KR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월</a:t>
                      </a:r>
                      <a:r>
                        <a:rPr lang="en-US" altLang="ko-KR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en-US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ko-KR" altLang="en-US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ㅇㅇ</a:t>
                      </a:r>
                      <a:r>
                        <a:rPr lang="ko-KR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일</a:t>
                      </a:r>
                      <a:endParaRPr lang="en-US" altLang="ko-KR" sz="1000" kern="100" dirty="0" smtClean="0"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R="123190" algn="r" latinLnBrk="0">
                        <a:lnSpc>
                          <a:spcPct val="180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팀 대표 </a:t>
                      </a:r>
                      <a:r>
                        <a:rPr lang="en-US" altLang="ko-KR" sz="1000" kern="10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:</a:t>
                      </a:r>
                      <a:r>
                        <a:rPr lang="en-US" altLang="ko-KR" sz="1000" kern="100" baseline="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ko-KR" altLang="en-US" sz="1000" kern="100" baseline="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ㅇㅇㅇ </a:t>
                      </a:r>
                      <a:r>
                        <a:rPr lang="en-US" altLang="ko-KR" sz="1000" kern="100" baseline="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(</a:t>
                      </a:r>
                      <a:r>
                        <a:rPr lang="ko-KR" altLang="en-US" sz="1000" kern="100" baseline="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서명</a:t>
                      </a:r>
                      <a:r>
                        <a:rPr lang="en-US" altLang="ko-KR" sz="1000" kern="100" baseline="0" dirty="0" smtClean="0"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  <a:cs typeface="함초롬바탕" panose="02030604000101010101" pitchFamily="18" charset="-127"/>
                        </a:rPr>
                        <a:t>)</a:t>
                      </a:r>
                      <a:endParaRPr lang="ko-KR" sz="1000" kern="100" dirty="0"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57527" y="310231"/>
            <a:ext cx="47890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ea typeface="현대하모니 L" panose="02020603020101020101" pitchFamily="18" charset="-127"/>
              </a:rPr>
              <a:t>개인정보 수집</a:t>
            </a:r>
            <a:r>
              <a:rPr lang="en-US" altLang="ko-KR" sz="2400" b="1" dirty="0">
                <a:ea typeface="현대하모니 L" panose="02020603020101020101" pitchFamily="18" charset="-127"/>
              </a:rPr>
              <a:t>·</a:t>
            </a:r>
            <a:r>
              <a:rPr lang="ko-KR" altLang="en-US" sz="2400" b="1" dirty="0">
                <a:ea typeface="현대하모니 L" panose="02020603020101020101" pitchFamily="18" charset="-127"/>
              </a:rPr>
              <a:t>활용 및 이용 동의서 </a:t>
            </a:r>
          </a:p>
        </p:txBody>
      </p:sp>
      <p:cxnSp>
        <p:nvCxnSpPr>
          <p:cNvPr id="12" name="직선 연결선 11"/>
          <p:cNvCxnSpPr/>
          <p:nvPr/>
        </p:nvCxnSpPr>
        <p:spPr>
          <a:xfrm>
            <a:off x="250641" y="791063"/>
            <a:ext cx="8640000" cy="0"/>
          </a:xfrm>
          <a:prstGeom prst="line">
            <a:avLst/>
          </a:prstGeom>
          <a:ln w="12700">
            <a:solidFill>
              <a:srgbClr val="002C5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 w="76200">
            <a:solidFill>
              <a:srgbClr val="0052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4042" y="53646"/>
            <a:ext cx="1146831" cy="683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883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>
            <p:extLst/>
          </p:nvPr>
        </p:nvGraphicFramePr>
        <p:xfrm>
          <a:off x="661356" y="1817279"/>
          <a:ext cx="7982312" cy="15908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367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455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1643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일반 면접 안내</a:t>
                      </a:r>
                      <a:endParaRPr lang="ko-KR" altLang="en-US" sz="1200" b="1" dirty="0">
                        <a:solidFill>
                          <a:schemeClr val="bg1"/>
                        </a:solidFill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5295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88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소요시간</a:t>
                      </a:r>
                      <a:endParaRPr lang="en-US" altLang="ko-KR" sz="1000" dirty="0" smtClean="0"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30</a:t>
                      </a:r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분</a:t>
                      </a:r>
                      <a:endParaRPr lang="ko-KR" altLang="en-US" sz="1000" dirty="0"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88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면접 방법</a:t>
                      </a:r>
                      <a:endParaRPr lang="ko-KR" altLang="en-US" sz="1000" dirty="0"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다대다 면접 </a:t>
                      </a:r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(</a:t>
                      </a:r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팀원 전체 참여</a:t>
                      </a:r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)</a:t>
                      </a:r>
                      <a:endParaRPr lang="ko-KR" altLang="en-US" sz="1000" dirty="0" smtClean="0"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88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면접 내용</a:t>
                      </a:r>
                      <a:endParaRPr lang="ko-KR" altLang="en-US" sz="1000" dirty="0"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팀원 구성</a:t>
                      </a:r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, </a:t>
                      </a:r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지원 동기</a:t>
                      </a:r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, </a:t>
                      </a:r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프로그램 기획 의도</a:t>
                      </a:r>
                      <a:r>
                        <a:rPr lang="en-US" altLang="ko-KR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, </a:t>
                      </a:r>
                      <a:r>
                        <a:rPr lang="ko-KR" altLang="en-US" sz="1000" dirty="0" smtClean="0"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교육 봉사 관심도 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76045" y="-1654031"/>
            <a:ext cx="3433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ea typeface="현대하모니 L" panose="02020603020101020101" pitchFamily="18" charset="-127"/>
              </a:rPr>
              <a:t>면접 안내</a:t>
            </a:r>
            <a:endParaRPr lang="ko-KR" altLang="en-US" b="1" dirty="0">
              <a:ea typeface="현대하모니 L" panose="02020603020101020101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8447" y="-1129422"/>
            <a:ext cx="821522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서류심사에 합격하시면 </a:t>
            </a:r>
            <a:r>
              <a:rPr lang="en-US" altLang="ko-KR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11</a:t>
            </a: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월 </a:t>
            </a:r>
            <a:r>
              <a:rPr lang="en-US" altLang="ko-KR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30</a:t>
            </a: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일</a:t>
            </a:r>
            <a:r>
              <a:rPr lang="en-US" altLang="ko-KR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(</a:t>
            </a: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금</a:t>
            </a:r>
            <a:r>
              <a:rPr lang="en-US" altLang="ko-KR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) 10:00~16:00 </a:t>
            </a: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면접에 반드시 참여해야 하며</a:t>
            </a:r>
            <a:r>
              <a:rPr lang="en-US" altLang="ko-KR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, </a:t>
            </a: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면접 불참 시 불합격 처리됩니다</a:t>
            </a:r>
            <a:r>
              <a:rPr lang="en-US" altLang="ko-KR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.</a:t>
            </a:r>
          </a:p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1200" dirty="0" err="1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팀별</a:t>
            </a: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 면접 시간은 별도 공지 예정입니다</a:t>
            </a:r>
            <a:r>
              <a:rPr lang="en-US" altLang="ko-KR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. </a:t>
            </a: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면접은</a:t>
            </a:r>
            <a:r>
              <a:rPr lang="en-US" altLang="ko-KR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 </a:t>
            </a: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대기 시간을 포함하</a:t>
            </a:r>
            <a:r>
              <a:rPr lang="ko-KR" altLang="en-US" sz="12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여</a:t>
            </a: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 </a:t>
            </a:r>
            <a:r>
              <a:rPr lang="en-US" altLang="ko-KR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1</a:t>
            </a: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시간 정도 소요될 예정입니다</a:t>
            </a:r>
            <a:r>
              <a:rPr lang="en-US" altLang="ko-KR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.</a:t>
            </a:r>
          </a:p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면접 장소 </a:t>
            </a:r>
            <a:r>
              <a:rPr lang="en-US" altLang="ko-KR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: </a:t>
            </a: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서울특별시 종로구 율곡로 </a:t>
            </a:r>
            <a:r>
              <a:rPr lang="en-US" altLang="ko-KR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75 </a:t>
            </a: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현대엔지니어링 </a:t>
            </a:r>
            <a:r>
              <a:rPr lang="en-US" altLang="ko-KR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1F </a:t>
            </a: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회의실</a:t>
            </a:r>
            <a:r>
              <a:rPr lang="en-US" altLang="ko-KR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(</a:t>
            </a: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장소 변경 시 개별 연락드릴 예정입니다</a:t>
            </a:r>
            <a:r>
              <a:rPr lang="en-US" altLang="ko-KR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.)</a:t>
            </a:r>
          </a:p>
          <a:p>
            <a:endParaRPr lang="en-US" altLang="ko-KR" sz="1200" dirty="0" smtClean="0"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5057" y="-1232939"/>
            <a:ext cx="8212347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57527" y="310231"/>
            <a:ext cx="3433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ea typeface="현대하모니 L" panose="02020603020101020101" pitchFamily="18" charset="-127"/>
              </a:rPr>
              <a:t>면접 안내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57527" y="903126"/>
            <a:ext cx="86250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12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서류심사에 합격하시면 </a:t>
            </a:r>
            <a:r>
              <a:rPr lang="en-US" altLang="ko-KR" sz="12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5</a:t>
            </a: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월 </a:t>
            </a:r>
            <a:r>
              <a:rPr lang="en-US" altLang="ko-KR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21</a:t>
            </a: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일</a:t>
            </a:r>
            <a:r>
              <a:rPr lang="en-US" altLang="ko-KR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(</a:t>
            </a: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화</a:t>
            </a:r>
            <a:r>
              <a:rPr lang="en-US" altLang="ko-KR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) ~ 5</a:t>
            </a: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월 </a:t>
            </a:r>
            <a:r>
              <a:rPr lang="en-US" altLang="ko-KR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22</a:t>
            </a: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일</a:t>
            </a:r>
            <a:r>
              <a:rPr lang="en-US" altLang="ko-KR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(</a:t>
            </a: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수</a:t>
            </a:r>
            <a:r>
              <a:rPr lang="en-US" altLang="ko-KR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) </a:t>
            </a: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중 해당하는 면접 일정에 </a:t>
            </a:r>
            <a:r>
              <a:rPr lang="ko-KR" altLang="en-US" sz="12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반드시 참여해야 하며</a:t>
            </a:r>
            <a:r>
              <a:rPr lang="en-US" altLang="ko-KR" sz="12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, </a:t>
            </a:r>
            <a:r>
              <a:rPr lang="ko-KR" altLang="en-US" sz="12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면접 불참 시 불합격 처리됩니다</a:t>
            </a:r>
            <a:r>
              <a:rPr lang="en-US" altLang="ko-KR" sz="12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.</a:t>
            </a:r>
          </a:p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1200" dirty="0" err="1">
                <a:latin typeface="현대하모니 L" panose="02020603020101020101" pitchFamily="18" charset="-127"/>
                <a:ea typeface="현대하모니 L" panose="02020603020101020101" pitchFamily="18" charset="-127"/>
              </a:rPr>
              <a:t>팀별</a:t>
            </a:r>
            <a:r>
              <a:rPr lang="ko-KR" altLang="en-US" sz="12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 면접 </a:t>
            </a: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시간 및 장소는 </a:t>
            </a:r>
            <a:r>
              <a:rPr lang="ko-KR" altLang="en-US" sz="12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별도 공지 예정입니다</a:t>
            </a:r>
            <a:r>
              <a:rPr lang="en-US" altLang="ko-KR" sz="12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. </a:t>
            </a:r>
            <a:r>
              <a:rPr lang="ko-KR" altLang="en-US" sz="12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면접은</a:t>
            </a:r>
            <a:r>
              <a:rPr lang="en-US" altLang="ko-KR" sz="12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 </a:t>
            </a:r>
            <a:r>
              <a:rPr lang="ko-KR" altLang="en-US" sz="12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대기 시간을 포함하여 </a:t>
            </a:r>
            <a:r>
              <a:rPr lang="en-US" altLang="ko-KR" sz="12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1</a:t>
            </a:r>
            <a:r>
              <a:rPr lang="ko-KR" altLang="en-US" sz="12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시간 </a:t>
            </a:r>
            <a:r>
              <a:rPr lang="ko-KR" altLang="en-US" sz="12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정도 소요될 예정입니다</a:t>
            </a:r>
            <a:r>
              <a:rPr lang="en-US" altLang="ko-KR" sz="12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.</a:t>
            </a:r>
          </a:p>
        </p:txBody>
      </p:sp>
      <p:cxnSp>
        <p:nvCxnSpPr>
          <p:cNvPr id="14" name="직선 연결선 13"/>
          <p:cNvCxnSpPr/>
          <p:nvPr/>
        </p:nvCxnSpPr>
        <p:spPr>
          <a:xfrm>
            <a:off x="250641" y="791063"/>
            <a:ext cx="8640000" cy="0"/>
          </a:xfrm>
          <a:prstGeom prst="line">
            <a:avLst/>
          </a:prstGeom>
          <a:ln w="12700">
            <a:solidFill>
              <a:srgbClr val="002C5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 w="76200">
            <a:solidFill>
              <a:srgbClr val="0052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4042" y="53646"/>
            <a:ext cx="1146831" cy="683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988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57527" y="310231"/>
            <a:ext cx="3433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err="1" smtClean="0">
                <a:ea typeface="현대하모니 L" panose="02020603020101020101" pitchFamily="18" charset="-127"/>
              </a:rPr>
              <a:t>교육기획안</a:t>
            </a:r>
            <a:r>
              <a:rPr lang="ko-KR" altLang="en-US" sz="2400" b="1" dirty="0" smtClean="0">
                <a:ea typeface="현대하모니 L" panose="02020603020101020101" pitchFamily="18" charset="-127"/>
              </a:rPr>
              <a:t> </a:t>
            </a:r>
            <a:r>
              <a:rPr lang="ko-KR" altLang="en-US" sz="2400" b="1" dirty="0">
                <a:ea typeface="현대하모니 L" panose="02020603020101020101" pitchFamily="18" charset="-127"/>
              </a:rPr>
              <a:t>작성 </a:t>
            </a:r>
            <a:r>
              <a:rPr lang="ko-KR" altLang="en-US" sz="2400" b="1" dirty="0" smtClean="0">
                <a:ea typeface="현대하모니 L" panose="02020603020101020101" pitchFamily="18" charset="-127"/>
              </a:rPr>
              <a:t>가이드</a:t>
            </a:r>
            <a:endParaRPr lang="ko-KR" altLang="en-US" sz="2400" b="1" dirty="0">
              <a:ea typeface="현대하모니 L" panose="02020603020101020101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7527" y="1268584"/>
            <a:ext cx="8625034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200000"/>
              </a:lnSpc>
              <a:buFontTx/>
              <a:buChar char="-"/>
            </a:pPr>
            <a:r>
              <a:rPr lang="en-US" altLang="ko-KR" sz="16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1</a:t>
            </a:r>
            <a:r>
              <a:rPr lang="ko-KR" altLang="en-US" sz="16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차 서류 합격 시 </a:t>
            </a:r>
            <a:r>
              <a:rPr lang="en-US" altLang="ko-KR" sz="16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2</a:t>
            </a:r>
            <a:r>
              <a:rPr lang="ko-KR" altLang="en-US" sz="16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차 면접에서 </a:t>
            </a:r>
            <a:r>
              <a:rPr lang="ko-KR" altLang="en-US" sz="1600" dirty="0" err="1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교육기획안</a:t>
            </a:r>
            <a:r>
              <a:rPr lang="ko-KR" altLang="en-US" sz="16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 자료는 면접 평가 자료로 활용</a:t>
            </a:r>
            <a:endParaRPr lang="en-US" altLang="ko-KR" sz="1600" dirty="0" smtClean="0"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  <a:p>
            <a:pPr marL="171450" indent="-171450">
              <a:lnSpc>
                <a:spcPct val="200000"/>
              </a:lnSpc>
              <a:buFontTx/>
              <a:buChar char="-"/>
            </a:pPr>
            <a:r>
              <a:rPr lang="ko-KR" altLang="en-US" sz="16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자유 양식</a:t>
            </a:r>
            <a:r>
              <a:rPr lang="en-US" altLang="ko-KR" sz="16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(PPT </a:t>
            </a:r>
            <a:r>
              <a:rPr lang="ko-KR" altLang="en-US" sz="16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글꼴 포함 </a:t>
            </a:r>
            <a:r>
              <a:rPr lang="ko-KR" altLang="en-US" sz="16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제출</a:t>
            </a:r>
            <a:r>
              <a:rPr lang="en-US" altLang="ko-KR" sz="16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, PDF) </a:t>
            </a:r>
            <a:r>
              <a:rPr lang="ko-KR" altLang="en-US" sz="16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이며 </a:t>
            </a:r>
            <a:r>
              <a:rPr lang="ko-KR" altLang="en-US" sz="16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하단 안내를 따라 작성</a:t>
            </a:r>
            <a:r>
              <a:rPr lang="en-US" altLang="ko-KR" sz="16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(</a:t>
            </a:r>
            <a:r>
              <a:rPr lang="ko-KR" altLang="en-US" sz="16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분량 제한 없음</a:t>
            </a:r>
            <a:r>
              <a:rPr lang="en-US" altLang="ko-KR" sz="16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)</a:t>
            </a:r>
            <a:endParaRPr lang="en-US" altLang="ko-KR" sz="1600" dirty="0"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 ○ </a:t>
            </a:r>
            <a:r>
              <a:rPr lang="ko-KR" altLang="en-US" sz="16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목차는 </a:t>
            </a:r>
            <a:r>
              <a:rPr lang="ko-KR" altLang="en-US" sz="16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다음과 같이 구성</a:t>
            </a:r>
            <a:r>
              <a:rPr lang="en-US" altLang="ko-KR" sz="16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(</a:t>
            </a:r>
            <a:r>
              <a:rPr lang="ko-KR" altLang="en-US" sz="16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팀 소개</a:t>
            </a:r>
            <a:r>
              <a:rPr lang="en-US" altLang="ko-KR" sz="16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, </a:t>
            </a:r>
            <a:r>
              <a:rPr lang="ko-KR" altLang="en-US" sz="16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프로그램 기획 의도 및 취지</a:t>
            </a:r>
            <a:r>
              <a:rPr lang="en-US" altLang="ko-KR" sz="16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, </a:t>
            </a:r>
            <a:r>
              <a:rPr lang="ko-KR" altLang="en-US" sz="16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활동계획</a:t>
            </a:r>
            <a:r>
              <a:rPr lang="en-US" altLang="ko-KR" sz="16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, </a:t>
            </a:r>
            <a:r>
              <a:rPr lang="ko-KR" altLang="en-US" sz="16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예산안 </a:t>
            </a:r>
            <a:r>
              <a:rPr lang="en-US" altLang="ko-KR" sz="16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/</a:t>
            </a:r>
            <a:r>
              <a:rPr lang="en-US" altLang="ko-KR" sz="16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 </a:t>
            </a:r>
            <a:r>
              <a:rPr lang="ko-KR" altLang="en-US" sz="16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총 </a:t>
            </a:r>
            <a:r>
              <a:rPr lang="en-US" altLang="ko-KR" sz="16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4</a:t>
            </a:r>
            <a:r>
              <a:rPr lang="ko-KR" altLang="en-US" sz="16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개</a:t>
            </a:r>
            <a:r>
              <a:rPr lang="en-US" altLang="ko-KR" sz="16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 ○ 팀 소개 </a:t>
            </a:r>
            <a:r>
              <a:rPr lang="en-US" altLang="ko-KR" sz="16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: </a:t>
            </a:r>
            <a:r>
              <a:rPr lang="ko-KR" altLang="en-US" sz="16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팀 명</a:t>
            </a:r>
            <a:r>
              <a:rPr lang="en-US" altLang="ko-KR" sz="16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, </a:t>
            </a:r>
            <a:r>
              <a:rPr lang="ko-KR" altLang="en-US" sz="16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팀원 소개</a:t>
            </a:r>
            <a:r>
              <a:rPr lang="en-US" altLang="ko-KR" sz="16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, </a:t>
            </a:r>
            <a:r>
              <a:rPr lang="ko-KR" altLang="en-US" sz="16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해당 주제에 대한 전공</a:t>
            </a:r>
            <a:r>
              <a:rPr lang="en-US" altLang="ko-KR" sz="16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, </a:t>
            </a:r>
            <a:r>
              <a:rPr lang="ko-KR" altLang="en-US" sz="16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취미</a:t>
            </a:r>
            <a:r>
              <a:rPr lang="en-US" altLang="ko-KR" sz="16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,</a:t>
            </a:r>
            <a:r>
              <a:rPr lang="ko-KR" altLang="en-US" sz="16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 특기 등 연관성 </a:t>
            </a:r>
            <a:r>
              <a:rPr lang="ko-KR" altLang="en-US" sz="16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제시</a:t>
            </a:r>
            <a:endParaRPr lang="en-US" altLang="ko-KR" sz="1600" dirty="0" smtClean="0"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 ○ 프로그램 </a:t>
            </a:r>
            <a:r>
              <a:rPr lang="ko-KR" altLang="en-US" sz="16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기획 의도 및 취지 </a:t>
            </a:r>
            <a:r>
              <a:rPr lang="en-US" altLang="ko-KR" sz="16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: </a:t>
            </a:r>
            <a:r>
              <a:rPr lang="ko-KR" altLang="en-US" sz="16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해당 </a:t>
            </a:r>
            <a:r>
              <a:rPr lang="ko-KR" altLang="en-US" sz="16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프로그램이 농산어촌 초등학생들에게 필요한 이유</a:t>
            </a:r>
            <a:r>
              <a:rPr lang="en-US" altLang="ko-KR" sz="16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 </a:t>
            </a:r>
            <a:r>
              <a:rPr lang="ko-KR" altLang="en-US" sz="16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포함하여 작성</a:t>
            </a:r>
          </a:p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 ○ </a:t>
            </a:r>
            <a:r>
              <a:rPr lang="ko-KR" altLang="en-US" sz="16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활동 </a:t>
            </a:r>
            <a:r>
              <a:rPr lang="ko-KR" altLang="en-US" sz="16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계획 </a:t>
            </a:r>
            <a:r>
              <a:rPr lang="en-US" altLang="ko-KR" sz="16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: </a:t>
            </a:r>
            <a:r>
              <a:rPr lang="en-US" altLang="ko-KR" sz="16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1~5</a:t>
            </a:r>
            <a:r>
              <a:rPr lang="ko-KR" altLang="en-US" sz="16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일차 교육 계획</a:t>
            </a:r>
            <a:r>
              <a:rPr lang="en-US" altLang="ko-KR" sz="16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, </a:t>
            </a:r>
            <a:r>
              <a:rPr lang="ko-KR" altLang="en-US" sz="16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교육 내용</a:t>
            </a:r>
            <a:r>
              <a:rPr lang="en-US" altLang="ko-KR" sz="16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, </a:t>
            </a:r>
            <a:r>
              <a:rPr lang="ko-KR" altLang="en-US" sz="16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요일 </a:t>
            </a:r>
            <a:r>
              <a:rPr lang="ko-KR" altLang="en-US" sz="16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별 상세 </a:t>
            </a:r>
            <a:r>
              <a:rPr lang="ko-KR" altLang="en-US" sz="16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시간표 및 구성</a:t>
            </a:r>
            <a:r>
              <a:rPr lang="en-US" altLang="ko-KR" sz="16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(</a:t>
            </a:r>
            <a:r>
              <a:rPr lang="en-US" altLang="ko-KR" sz="16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1</a:t>
            </a:r>
            <a:r>
              <a:rPr lang="ko-KR" altLang="en-US" sz="16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일 </a:t>
            </a:r>
            <a:r>
              <a:rPr lang="en-US" altLang="ko-KR" sz="16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3</a:t>
            </a:r>
            <a:r>
              <a:rPr lang="ko-KR" altLang="en-US" sz="1600" dirty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시간</a:t>
            </a:r>
            <a:r>
              <a:rPr lang="en-US" altLang="ko-KR" sz="16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)</a:t>
            </a:r>
            <a:endParaRPr lang="ko-KR" altLang="en-US" sz="1600" dirty="0" smtClean="0"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 ○ 예산안</a:t>
            </a:r>
            <a:r>
              <a:rPr lang="en-US" altLang="ko-KR" sz="16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(4</a:t>
            </a:r>
            <a:r>
              <a:rPr lang="ko-KR" altLang="en-US" sz="16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페이지 예산안 작성 가이드 참고</a:t>
            </a:r>
            <a:r>
              <a:rPr lang="en-US" altLang="ko-KR" sz="1600" dirty="0" smtClean="0">
                <a:latin typeface="현대하모니 L" panose="02020603020101020101" pitchFamily="18" charset="-127"/>
                <a:ea typeface="현대하모니 L" panose="02020603020101020101" pitchFamily="18" charset="-127"/>
              </a:rPr>
              <a:t>)</a:t>
            </a:r>
          </a:p>
        </p:txBody>
      </p:sp>
      <p:cxnSp>
        <p:nvCxnSpPr>
          <p:cNvPr id="10" name="직선 연결선 9"/>
          <p:cNvCxnSpPr/>
          <p:nvPr/>
        </p:nvCxnSpPr>
        <p:spPr>
          <a:xfrm>
            <a:off x="250641" y="791063"/>
            <a:ext cx="8640000" cy="0"/>
          </a:xfrm>
          <a:prstGeom prst="line">
            <a:avLst/>
          </a:prstGeom>
          <a:ln w="12700">
            <a:solidFill>
              <a:srgbClr val="002C5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직사각형 11"/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 w="76200">
            <a:solidFill>
              <a:srgbClr val="0052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4042" y="53646"/>
            <a:ext cx="1146831" cy="683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272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6419</TotalTime>
  <Words>783</Words>
  <Application>Microsoft Office PowerPoint</Application>
  <PresentationFormat>화면 슬라이드 쇼(4:3)</PresentationFormat>
  <Paragraphs>171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5" baseType="lpstr">
      <vt:lpstr>Calibri</vt:lpstr>
      <vt:lpstr>Calibri Light</vt:lpstr>
      <vt:lpstr>나눔고딕</vt:lpstr>
      <vt:lpstr>함초롬바탕</vt:lpstr>
      <vt:lpstr>현대하모니 L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박정은</dc:creator>
  <cp:lastModifiedBy>USER</cp:lastModifiedBy>
  <cp:revision>96</cp:revision>
  <cp:lastPrinted>2019-04-24T04:25:32Z</cp:lastPrinted>
  <dcterms:created xsi:type="dcterms:W3CDTF">2018-05-16T00:47:25Z</dcterms:created>
  <dcterms:modified xsi:type="dcterms:W3CDTF">2019-04-29T01:28:38Z</dcterms:modified>
</cp:coreProperties>
</file>