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6" r:id="rId2"/>
    <p:sldId id="263" r:id="rId3"/>
    <p:sldId id="285" r:id="rId4"/>
    <p:sldId id="257" r:id="rId5"/>
    <p:sldId id="291" r:id="rId6"/>
    <p:sldId id="292" r:id="rId7"/>
    <p:sldId id="308" r:id="rId8"/>
    <p:sldId id="305" r:id="rId9"/>
    <p:sldId id="294" r:id="rId10"/>
    <p:sldId id="307" r:id="rId11"/>
    <p:sldId id="306" r:id="rId12"/>
    <p:sldId id="286" r:id="rId13"/>
    <p:sldId id="296" r:id="rId14"/>
    <p:sldId id="302" r:id="rId15"/>
    <p:sldId id="303" r:id="rId16"/>
    <p:sldId id="304" r:id="rId17"/>
    <p:sldId id="301" r:id="rId18"/>
  </p:sldIdLst>
  <p:sldSz cx="9144000" cy="6858000" type="screen4x3"/>
  <p:notesSz cx="6742113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1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8" autoAdjust="0"/>
  </p:normalViewPr>
  <p:slideViewPr>
    <p:cSldViewPr>
      <p:cViewPr>
        <p:scale>
          <a:sx n="100" d="100"/>
          <a:sy n="100" d="100"/>
        </p:scale>
        <p:origin x="-1860" y="-180"/>
      </p:cViewPr>
      <p:guideLst>
        <p:guide orient="horz" pos="799"/>
        <p:guide orient="horz" pos="164"/>
        <p:guide orient="horz" pos="482"/>
        <p:guide orient="horz" pos="4065"/>
        <p:guide pos="2880"/>
        <p:guide pos="158"/>
        <p:guide pos="56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78" d="100"/>
          <a:sy n="78" d="100"/>
        </p:scale>
        <p:origin x="-3972" y="-108"/>
      </p:cViewPr>
      <p:guideLst>
        <p:guide orient="horz" pos="3111"/>
        <p:guide pos="212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21582" cy="493713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8971" y="1"/>
            <a:ext cx="2921582" cy="493713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B5C22F3B-62D8-46BC-A548-82D3D1636D40}" type="datetimeFigureOut">
              <a:rPr lang="ko-KR" altLang="en-US" smtClean="0"/>
              <a:t>2018-07-27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5"/>
            <a:ext cx="2921582" cy="493713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8971" y="9378825"/>
            <a:ext cx="2921582" cy="493713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D07AC42E-FCFF-405F-877A-87804B68A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944953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21582" cy="493713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8971" y="1"/>
            <a:ext cx="2921582" cy="493713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E09C860B-0232-445F-987F-EE422F783E49}" type="datetimeFigureOut">
              <a:rPr lang="ko-KR" altLang="en-US" smtClean="0"/>
              <a:t>2018-07-27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212" y="4690270"/>
            <a:ext cx="5393690" cy="4443413"/>
          </a:xfrm>
          <a:prstGeom prst="rect">
            <a:avLst/>
          </a:prstGeom>
        </p:spPr>
        <p:txBody>
          <a:bodyPr vert="horz" lIns="91431" tIns="45716" rIns="91431" bIns="45716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5"/>
            <a:ext cx="2921582" cy="493713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8971" y="9378825"/>
            <a:ext cx="2921582" cy="493713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A9384005-0103-4054-956A-D2D54EB46A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93879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851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0159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429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429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4290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429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429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4290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4290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4290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2139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9BEAB-EF9D-4327-AC44-63221163B950}" type="datetime1">
              <a:rPr lang="ko-KR" altLang="en-US" smtClean="0"/>
              <a:t>2018-07-27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E383742A-9A80-4320-88B1-EA1F4FA79220}" type="slidenum">
              <a:rPr lang="ko-KR" altLang="en-US" smtClean="0"/>
              <a:pPr algn="ctr"/>
              <a:t>‹#›</a:t>
            </a:fld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534" y="6021288"/>
            <a:ext cx="1336932" cy="28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81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C30A-D3D9-4F61-9ABA-9A0DD3F9E84B}" type="datetime1">
              <a:rPr lang="ko-KR" altLang="en-US" smtClean="0"/>
              <a:t>2018-07-27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제목 1"/>
          <p:cNvSpPr txBox="1">
            <a:spLocks/>
          </p:cNvSpPr>
          <p:nvPr userDrawn="1"/>
        </p:nvSpPr>
        <p:spPr>
          <a:xfrm>
            <a:off x="971600" y="116632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39" y="332656"/>
            <a:ext cx="1378233" cy="346622"/>
          </a:xfrm>
          <a:prstGeom prst="rect">
            <a:avLst/>
          </a:prstGeom>
        </p:spPr>
      </p:pic>
      <p:cxnSp>
        <p:nvCxnSpPr>
          <p:cNvPr id="12" name="직선 연결선 11"/>
          <p:cNvCxnSpPr/>
          <p:nvPr userDrawn="1"/>
        </p:nvCxnSpPr>
        <p:spPr>
          <a:xfrm>
            <a:off x="251520" y="188640"/>
            <a:ext cx="8640960" cy="0"/>
          </a:xfrm>
          <a:prstGeom prst="line">
            <a:avLst/>
          </a:prstGeom>
          <a:ln w="3175">
            <a:solidFill>
              <a:srgbClr val="6872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3742A-9A80-4320-88B1-EA1F4FA79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74064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/>
          <p:cNvSpPr txBox="1">
            <a:spLocks/>
          </p:cNvSpPr>
          <p:nvPr userDrawn="1"/>
        </p:nvSpPr>
        <p:spPr>
          <a:xfrm>
            <a:off x="971600" y="116632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39" y="332656"/>
            <a:ext cx="1378233" cy="346622"/>
          </a:xfrm>
          <a:prstGeom prst="rect">
            <a:avLst/>
          </a:prstGeom>
        </p:spPr>
      </p:pic>
      <p:cxnSp>
        <p:nvCxnSpPr>
          <p:cNvPr id="13" name="직선 연결선 12"/>
          <p:cNvCxnSpPr/>
          <p:nvPr userDrawn="1"/>
        </p:nvCxnSpPr>
        <p:spPr>
          <a:xfrm>
            <a:off x="251520" y="188640"/>
            <a:ext cx="8640960" cy="0"/>
          </a:xfrm>
          <a:prstGeom prst="line">
            <a:avLst/>
          </a:prstGeom>
          <a:ln w="3175">
            <a:solidFill>
              <a:srgbClr val="6872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3742A-9A80-4320-88B1-EA1F4FA79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084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971600" y="116632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39" y="332656"/>
            <a:ext cx="1378233" cy="346622"/>
          </a:xfrm>
          <a:prstGeom prst="rect">
            <a:avLst/>
          </a:prstGeom>
        </p:spPr>
      </p:pic>
      <p:cxnSp>
        <p:nvCxnSpPr>
          <p:cNvPr id="9" name="직선 연결선 8"/>
          <p:cNvCxnSpPr/>
          <p:nvPr userDrawn="1"/>
        </p:nvCxnSpPr>
        <p:spPr>
          <a:xfrm>
            <a:off x="251520" y="188640"/>
            <a:ext cx="8640960" cy="0"/>
          </a:xfrm>
          <a:prstGeom prst="line">
            <a:avLst/>
          </a:prstGeom>
          <a:ln w="3175">
            <a:solidFill>
              <a:srgbClr val="6872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3742A-9A80-4320-88B1-EA1F4FA79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552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9" name="제목 1"/>
          <p:cNvSpPr txBox="1">
            <a:spLocks/>
          </p:cNvSpPr>
          <p:nvPr userDrawn="1"/>
        </p:nvSpPr>
        <p:spPr>
          <a:xfrm>
            <a:off x="971600" y="116632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39" y="332656"/>
            <a:ext cx="1378233" cy="346622"/>
          </a:xfrm>
          <a:prstGeom prst="rect">
            <a:avLst/>
          </a:prstGeom>
        </p:spPr>
      </p:pic>
      <p:cxnSp>
        <p:nvCxnSpPr>
          <p:cNvPr id="12" name="직선 연결선 11"/>
          <p:cNvCxnSpPr/>
          <p:nvPr userDrawn="1"/>
        </p:nvCxnSpPr>
        <p:spPr>
          <a:xfrm>
            <a:off x="251520" y="188640"/>
            <a:ext cx="8640960" cy="0"/>
          </a:xfrm>
          <a:prstGeom prst="line">
            <a:avLst/>
          </a:prstGeom>
          <a:ln w="3175">
            <a:solidFill>
              <a:srgbClr val="6872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3742A-9A80-4320-88B1-EA1F4FA79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552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9" name="제목 1"/>
          <p:cNvSpPr txBox="1">
            <a:spLocks/>
          </p:cNvSpPr>
          <p:nvPr userDrawn="1"/>
        </p:nvSpPr>
        <p:spPr>
          <a:xfrm>
            <a:off x="971600" y="116632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39" y="332656"/>
            <a:ext cx="1378233" cy="346622"/>
          </a:xfrm>
          <a:prstGeom prst="rect">
            <a:avLst/>
          </a:prstGeom>
        </p:spPr>
      </p:pic>
      <p:cxnSp>
        <p:nvCxnSpPr>
          <p:cNvPr id="12" name="직선 연결선 11"/>
          <p:cNvCxnSpPr/>
          <p:nvPr userDrawn="1"/>
        </p:nvCxnSpPr>
        <p:spPr>
          <a:xfrm>
            <a:off x="251520" y="188640"/>
            <a:ext cx="8640960" cy="0"/>
          </a:xfrm>
          <a:prstGeom prst="line">
            <a:avLst/>
          </a:prstGeom>
          <a:ln w="3175">
            <a:solidFill>
              <a:srgbClr val="6872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3742A-9A80-4320-88B1-EA1F4FA79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552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B1D50-861D-4B6C-9D00-9F5D43A49C23}" type="datetime1">
              <a:rPr lang="ko-KR" altLang="en-US" smtClean="0"/>
              <a:t>2018-07-27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3742A-9A80-4320-88B1-EA1F4FA79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0439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7" r:id="rId3"/>
    <p:sldLayoutId id="2147483672" r:id="rId4"/>
    <p:sldLayoutId id="2147483673" r:id="rId5"/>
    <p:sldLayoutId id="2147483679" r:id="rId6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01266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kern="0" spc="-180" dirty="0" err="1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서울메세나</a:t>
            </a:r>
            <a:r>
              <a:rPr lang="ko-KR" altLang="en-US" b="1" kern="0" spc="-18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지원사업</a:t>
            </a:r>
            <a:r>
              <a:rPr lang="en-US" altLang="ko-KR" b="1" kern="0" spc="-18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b="1" kern="0" spc="-180" dirty="0" err="1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올림푸스한국</a:t>
            </a:r>
            <a:r>
              <a:rPr lang="ko-KR" altLang="en-US" b="1" kern="0" spc="-18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kern="0" spc="-180" dirty="0" err="1" smtClean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스페셜트랙</a:t>
            </a:r>
            <a:endParaRPr lang="ko-KR" altLang="en-US" b="1" kern="0" spc="-18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0825" y="1412776"/>
            <a:ext cx="8642350" cy="1499543"/>
          </a:xfrm>
          <a:effectLst/>
        </p:spPr>
        <p:txBody>
          <a:bodyPr>
            <a:noAutofit/>
          </a:bodyPr>
          <a:lstStyle/>
          <a:p>
            <a:r>
              <a:rPr lang="en-US" altLang="ko-KR" spc="-15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《</a:t>
            </a:r>
            <a:r>
              <a:rPr lang="ko-KR" altLang="en-US" spc="-15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엉뚱한 사진관</a:t>
            </a:r>
            <a:r>
              <a:rPr lang="en-US" altLang="ko-KR" spc="-15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》 </a:t>
            </a:r>
            <a:r>
              <a:rPr lang="ko-KR" altLang="en-US" spc="-15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프로젝트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2807804" y="2852936"/>
            <a:ext cx="3528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세부활동계획서</a:t>
            </a:r>
            <a:endParaRPr lang="en-US" altLang="ko-KR" sz="2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794992"/>
              </p:ext>
            </p:extLst>
          </p:nvPr>
        </p:nvGraphicFramePr>
        <p:xfrm>
          <a:off x="2051720" y="4221088"/>
          <a:ext cx="5011084" cy="885696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1368152"/>
                <a:gridCol w="3642932"/>
              </a:tblGrid>
              <a:tr h="4428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신청팀명</a:t>
                      </a:r>
                      <a:endParaRPr lang="ko-KR" altLang="en-US" sz="16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</a:tr>
              <a:tr h="4428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프로젝트명</a:t>
                      </a:r>
                      <a:endParaRPr lang="ko-KR" altLang="en-US" sz="16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203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412776"/>
            <a:ext cx="8640960" cy="4639732"/>
          </a:xfrm>
          <a:prstGeom prst="rect">
            <a:avLst/>
          </a:prstGeom>
          <a:solidFill>
            <a:srgbClr val="ECF1F8"/>
          </a:solidFill>
          <a:ln>
            <a:solidFill>
              <a:schemeClr val="tx2">
                <a:lumMod val="60000"/>
                <a:lumOff val="40000"/>
              </a:schemeClr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ko-KR" sz="100" spc="-15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1. </a:t>
            </a:r>
            <a:r>
              <a:rPr lang="en-US" altLang="ko-KR" sz="14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14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공통 원칙</a:t>
            </a:r>
            <a:r>
              <a:rPr lang="en-US" altLang="ko-KR" sz="14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 -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배경 변경 금지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애니메이션 효과 사용 금지</a:t>
            </a:r>
            <a:endParaRPr lang="en-US" altLang="ko-KR" sz="1400" spc="-15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-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필요 시 페이지를 추가하여 서술 가능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구체적인 자료 추가를 위한 서식 변경 가능</a:t>
            </a:r>
            <a:endParaRPr lang="en-US" altLang="ko-KR" sz="1400" spc="-15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- </a:t>
            </a:r>
            <a:r>
              <a:rPr lang="ko-KR" altLang="en-US" sz="1400" spc="-150" dirty="0" smtClean="0">
                <a:solidFill>
                  <a:srgbClr val="FF0000"/>
                </a:solidFill>
                <a:latin typeface="+mn-ea"/>
              </a:rPr>
              <a:t>최종 제출 시</a:t>
            </a:r>
            <a:r>
              <a:rPr lang="en-US" altLang="ko-KR" sz="1400" spc="-150" dirty="0" smtClean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rgbClr val="FF0000"/>
                </a:solidFill>
                <a:latin typeface="+mn-ea"/>
              </a:rPr>
              <a:t>본 작성요령 </a:t>
            </a:r>
            <a:r>
              <a:rPr lang="ko-KR" altLang="en-US" sz="1400" spc="-150" dirty="0">
                <a:solidFill>
                  <a:srgbClr val="FF0000"/>
                </a:solidFill>
                <a:latin typeface="+mn-ea"/>
              </a:rPr>
              <a:t>페이지</a:t>
            </a:r>
            <a:r>
              <a:rPr lang="en-US" altLang="ko-KR" sz="1400" spc="-150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rgbClr val="FF0000"/>
                </a:solidFill>
                <a:latin typeface="+mn-ea"/>
              </a:rPr>
              <a:t>설명예시 문구</a:t>
            </a:r>
            <a:r>
              <a:rPr lang="en-US" altLang="ko-KR" sz="1400" spc="-150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spc="-150" dirty="0" smtClean="0">
                <a:solidFill>
                  <a:srgbClr val="FF0000"/>
                </a:solidFill>
                <a:latin typeface="+mn-ea"/>
              </a:rPr>
              <a:t>회색</a:t>
            </a:r>
            <a:r>
              <a:rPr lang="en-US" altLang="ko-KR" sz="1400" spc="-150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spc="-150" dirty="0" smtClean="0">
                <a:solidFill>
                  <a:srgbClr val="FF0000"/>
                </a:solidFill>
                <a:latin typeface="+mn-ea"/>
              </a:rPr>
              <a:t>는 모두</a:t>
            </a:r>
            <a:r>
              <a:rPr lang="en-US" altLang="ko-KR" sz="1400" spc="-150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400" spc="-150" dirty="0" smtClean="0">
                <a:solidFill>
                  <a:srgbClr val="FF0000"/>
                </a:solidFill>
                <a:latin typeface="+mn-ea"/>
              </a:rPr>
              <a:t>지우고 </a:t>
            </a:r>
            <a:r>
              <a:rPr lang="ko-KR" altLang="en-US" sz="1400" spc="-150" dirty="0">
                <a:solidFill>
                  <a:srgbClr val="FF0000"/>
                </a:solidFill>
                <a:latin typeface="+mn-ea"/>
              </a:rPr>
              <a:t>작성</a:t>
            </a:r>
            <a:endParaRPr lang="en-US" altLang="ko-KR" sz="1400" spc="-150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   ※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파일명 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: “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세부 활동계획서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_</a:t>
            </a:r>
            <a:r>
              <a:rPr lang="ko-KR" altLang="en-US" sz="1400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팀명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”</a:t>
            </a:r>
            <a:endParaRPr lang="en-US" altLang="ko-KR" sz="1400" spc="-15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2. </a:t>
            </a:r>
            <a:r>
              <a:rPr lang="en-US" altLang="ko-KR" sz="14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14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프로젝트 계획</a:t>
            </a:r>
            <a:r>
              <a:rPr lang="en-US" altLang="ko-KR" sz="14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</a:p>
          <a:p>
            <a:pPr marL="447675" indent="-447675">
              <a:lnSpc>
                <a:spcPct val="150000"/>
              </a:lnSpc>
            </a:pPr>
            <a:r>
              <a:rPr lang="en-US" altLang="ko-KR" sz="14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-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프로젝트 기본정보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활동주제 및 추진방향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세부 활동계획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홍보계획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추진일정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기대효과를 자유롭게 작성</a:t>
            </a:r>
            <a:endParaRPr lang="en-US" altLang="ko-KR" sz="1400" spc="-15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-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예산계획은 지원금 사용불가 항목을 참고하여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세부내역을 작성</a:t>
            </a:r>
            <a:endParaRPr lang="en-US" altLang="ko-KR" sz="1400" spc="-15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-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관련이미지 등을 삽입하여 자유롭게 편집 가능</a:t>
            </a:r>
            <a:endParaRPr lang="en-US" altLang="ko-KR" sz="1400" spc="-15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3. </a:t>
            </a:r>
            <a:r>
              <a:rPr lang="en-US" altLang="ko-KR" sz="14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14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포트폴리오</a:t>
            </a:r>
            <a:r>
              <a:rPr lang="en-US" altLang="ko-KR" sz="14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 -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기존 작업을 확인할 수 있는 주요 활동이미지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작가노트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(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작품활동을 소개할 수 있는 텍스트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), </a:t>
            </a:r>
            <a:r>
              <a:rPr lang="ko-KR" altLang="en-US" sz="1400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평론글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기사</a:t>
            </a:r>
            <a:r>
              <a:rPr lang="en-US" altLang="ko-KR" sz="14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등을 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b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   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포함하여 자유롭게 작성 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(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총 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30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페이지 이내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)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endParaRPr lang="en-US" altLang="ko-KR" sz="1400" spc="-15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 -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작품 이미지 첨부 시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작품캡션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(</a:t>
            </a:r>
            <a:r>
              <a:rPr lang="ko-KR" altLang="en-US" sz="1400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작품명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장르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재료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크기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제작년도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)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포함</a:t>
            </a:r>
            <a:endParaRPr lang="en-US" altLang="ko-KR" sz="1400" spc="-15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    -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기존 개인 포트폴리오 자료가 있는 경우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제한용량 내에서 자유양식 추가 가능</a:t>
            </a:r>
            <a:r>
              <a:rPr lang="en-US" altLang="ko-KR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2681" y="1032991"/>
            <a:ext cx="1207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▣ 작성 요령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12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400470"/>
              </p:ext>
            </p:extLst>
          </p:nvPr>
        </p:nvGraphicFramePr>
        <p:xfrm>
          <a:off x="2411760" y="2986152"/>
          <a:ext cx="4320480" cy="80288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320480"/>
              </a:tblGrid>
              <a:tr h="8028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kern="1200" spc="-150" dirty="0" smtClean="0"/>
                        <a:t>프로젝트 세부계획</a:t>
                      </a:r>
                      <a:endParaRPr lang="ko-KR" altLang="en-US" sz="2800" b="1" kern="1200" spc="-1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08서울남산체 B" pitchFamily="18" charset="-127"/>
                        <a:ea typeface="08서울남산체 B" pitchFamily="18" charset="-127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156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9189326"/>
              </p:ext>
            </p:extLst>
          </p:nvPr>
        </p:nvGraphicFramePr>
        <p:xfrm>
          <a:off x="251520" y="1265704"/>
          <a:ext cx="8640959" cy="432290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878273"/>
                <a:gridCol w="6762686"/>
              </a:tblGrid>
              <a:tr h="8645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spc="-150" dirty="0" smtClean="0">
                          <a:latin typeface="+mn-ea"/>
                          <a:ea typeface="+mn-ea"/>
                        </a:rPr>
                        <a:t>프로젝트 </a:t>
                      </a:r>
                      <a:r>
                        <a:rPr lang="ko-KR" altLang="en-US" sz="1400" kern="1200" spc="-150" dirty="0" err="1" smtClean="0">
                          <a:latin typeface="+mn-ea"/>
                          <a:ea typeface="+mn-ea"/>
                        </a:rPr>
                        <a:t>팀명</a:t>
                      </a:r>
                      <a:endParaRPr lang="ko-KR" altLang="en-US" sz="1400" b="0" kern="1200" spc="-15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kern="12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                                           </a:t>
                      </a:r>
                      <a:r>
                        <a:rPr lang="en-US" altLang="ko-KR" sz="1600" kern="12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kern="12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대표자명 </a:t>
                      </a:r>
                      <a:r>
                        <a:rPr lang="en-US" altLang="ko-KR" sz="1600" kern="12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:</a:t>
                      </a:r>
                      <a:r>
                        <a:rPr lang="en-US" altLang="ko-KR" sz="1600" kern="1200" spc="-1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                          )</a:t>
                      </a:r>
                      <a:endParaRPr lang="ko-KR" altLang="en-US" sz="2000" b="0" spc="-15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  <a:tr h="8645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spc="-150" dirty="0" err="1" smtClean="0">
                          <a:latin typeface="+mn-ea"/>
                          <a:ea typeface="+mn-ea"/>
                        </a:rPr>
                        <a:t>프로젝트명</a:t>
                      </a:r>
                      <a:endParaRPr lang="en-US" altLang="ko-KR" sz="1400" b="1" spc="-15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pc="-15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프로젝트명은</a:t>
                      </a:r>
                      <a:r>
                        <a:rPr lang="ko-KR" altLang="en-US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엉뚱한 사진관</a:t>
                      </a:r>
                      <a:r>
                        <a:rPr lang="en-US" altLang="ko-KR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&gt;</a:t>
                      </a:r>
                      <a:r>
                        <a:rPr lang="ko-KR" altLang="en-US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이 아닌</a:t>
                      </a:r>
                      <a:r>
                        <a:rPr lang="en-US" altLang="ko-KR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신청 단체 만의 </a:t>
                      </a:r>
                      <a:r>
                        <a:rPr lang="ko-KR" altLang="en-US" sz="1400" b="0" spc="-15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프로젝트명을</a:t>
                      </a:r>
                      <a:r>
                        <a:rPr lang="ko-KR" altLang="en-US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 작성</a:t>
                      </a:r>
                      <a:endParaRPr lang="en-US" altLang="ko-KR" sz="1400" b="0" spc="-15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예시 </a:t>
                      </a:r>
                      <a:r>
                        <a:rPr lang="en-US" altLang="ko-KR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: 3x4</a:t>
                      </a:r>
                      <a:r>
                        <a:rPr lang="en-US" altLang="ko-KR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우리들의 초상</a:t>
                      </a:r>
                      <a:r>
                        <a:rPr lang="en-US" altLang="ko-KR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(2015</a:t>
                      </a:r>
                      <a:r>
                        <a:rPr lang="ko-KR" altLang="en-US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), </a:t>
                      </a:r>
                      <a:r>
                        <a:rPr lang="ko-KR" altLang="en-US" sz="1400" b="0" spc="-150" baseline="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가족보관함</a:t>
                      </a:r>
                      <a:r>
                        <a:rPr lang="en-US" altLang="ko-KR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(2016</a:t>
                      </a:r>
                      <a:r>
                        <a:rPr lang="ko-KR" altLang="en-US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), 6470</a:t>
                      </a:r>
                      <a:r>
                        <a:rPr lang="ko-KR" altLang="en-US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사진관</a:t>
                      </a:r>
                      <a:r>
                        <a:rPr lang="en-US" altLang="ko-KR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(2017</a:t>
                      </a:r>
                      <a:r>
                        <a:rPr lang="ko-KR" altLang="en-US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1400" b="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spc="-15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  <a:tr h="8645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spc="-150" dirty="0" smtClean="0">
                          <a:latin typeface="+mn-ea"/>
                          <a:ea typeface="+mn-ea"/>
                        </a:rPr>
                        <a:t>사업기간</a:t>
                      </a:r>
                      <a:endParaRPr lang="en-US" altLang="ko-KR" sz="1400" b="1" spc="-15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2018.     .      .    ~    </a:t>
                      </a:r>
                      <a:r>
                        <a:rPr lang="en-US" altLang="ko-KR" sz="1400" b="0" spc="-15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</a:t>
                      </a:r>
                      <a:r>
                        <a:rPr lang="en-US" altLang="ko-KR" sz="1400" b="0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   .      .</a:t>
                      </a:r>
                      <a:endParaRPr lang="ko-KR" altLang="en-US" sz="1400" b="0" spc="-15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  <a:tr h="8645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spc="-150" dirty="0" smtClean="0">
                          <a:latin typeface="+mn-ea"/>
                          <a:ea typeface="+mn-ea"/>
                        </a:rPr>
                        <a:t>프로젝트 진행장소</a:t>
                      </a:r>
                      <a:endParaRPr lang="en-US" altLang="ko-KR" sz="1400" b="1" spc="-15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회 전시 중 </a:t>
                      </a:r>
                      <a:r>
                        <a:rPr lang="ko-KR" altLang="en-US" sz="1400" b="0" spc="-15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시민청</a:t>
                      </a:r>
                      <a:r>
                        <a:rPr lang="ko-KR" altLang="en-US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 전시</a:t>
                      </a:r>
                      <a:r>
                        <a:rPr lang="en-US" altLang="ko-KR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(11</a:t>
                      </a:r>
                      <a:r>
                        <a:rPr lang="ko-KR" altLang="en-US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을 제외한</a:t>
                      </a:r>
                      <a:r>
                        <a:rPr lang="en-US" altLang="ko-KR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신청 단체가 자체 진행할 전시 장소를 기입합니다</a:t>
                      </a:r>
                      <a:r>
                        <a:rPr lang="en-US" altLang="ko-KR" sz="1400" b="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b="0" spc="-15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  <a:tr h="8645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spc="-150" smtClean="0">
                          <a:latin typeface="+mn-ea"/>
                          <a:ea typeface="+mn-ea"/>
                        </a:rPr>
                        <a:t>신청예산</a:t>
                      </a:r>
                      <a:endParaRPr lang="en-US" altLang="ko-KR" sz="1400" b="1" spc="-15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0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             원                    </a:t>
                      </a:r>
                      <a:r>
                        <a:rPr lang="en-US" altLang="ko-KR" sz="1600" b="1" kern="12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600" b="1" kern="12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전체사업예산 </a:t>
                      </a:r>
                      <a:r>
                        <a:rPr lang="en-US" altLang="ko-KR" sz="1600" b="1" kern="12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:                    </a:t>
                      </a:r>
                      <a:r>
                        <a:rPr lang="ko-KR" altLang="en-US" sz="1600" b="1" kern="12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원</a:t>
                      </a:r>
                      <a:r>
                        <a:rPr lang="en-US" altLang="ko-KR" sz="1600" b="1" kern="12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)</a:t>
                      </a:r>
                    </a:p>
                    <a:p>
                      <a:pPr algn="l" latinLnBrk="1"/>
                      <a:r>
                        <a:rPr lang="en-US" altLang="ko-KR" sz="11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1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신청예산 이상 지원금 결정이 되지 않으니 유의</a:t>
                      </a:r>
                      <a:r>
                        <a:rPr lang="en-US" altLang="ko-KR" sz="11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최대 지원금 </a:t>
                      </a:r>
                      <a:r>
                        <a:rPr lang="en-US" altLang="ko-KR" sz="11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0" kern="1200" spc="-15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천만원</a:t>
                      </a:r>
                      <a:r>
                        <a:rPr lang="en-US" altLang="ko-KR" sz="11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sz="11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1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전체 사업예산은 </a:t>
                      </a:r>
                      <a:r>
                        <a:rPr lang="ko-KR" altLang="en-US" sz="1100" b="0" kern="1200" spc="-15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자부담</a:t>
                      </a:r>
                      <a:r>
                        <a:rPr lang="ko-KR" altLang="en-US" sz="11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금액이 있을 시 신청예산</a:t>
                      </a:r>
                      <a:r>
                        <a:rPr lang="en-US" altLang="ko-KR" sz="11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+</a:t>
                      </a:r>
                      <a:r>
                        <a:rPr lang="ko-KR" altLang="en-US" sz="1100" b="0" kern="1200" spc="-15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자부담</a:t>
                      </a:r>
                      <a:r>
                        <a:rPr lang="ko-KR" altLang="en-US" sz="11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금액으로 작성</a:t>
                      </a:r>
                      <a:endParaRPr lang="ko-KR" altLang="en-US" sz="1100" b="0" kern="1200" spc="-15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9292" y="941668"/>
            <a:ext cx="16129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프로젝트 개요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66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642000"/>
              </p:ext>
            </p:extLst>
          </p:nvPr>
        </p:nvGraphicFramePr>
        <p:xfrm>
          <a:off x="251520" y="1265704"/>
          <a:ext cx="8640959" cy="50444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640959"/>
              </a:tblGrid>
              <a:tr h="40022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프로젝트를 기획하게 된 배경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기획의도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프로젝트의 목적 등을 구체적으로 서술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</a:t>
                      </a: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0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9292" y="941668"/>
            <a:ext cx="22765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나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활동주제 및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추진방향 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42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950997"/>
              </p:ext>
            </p:extLst>
          </p:nvPr>
        </p:nvGraphicFramePr>
        <p:xfrm>
          <a:off x="251520" y="1265704"/>
          <a:ext cx="8640959" cy="55626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640959"/>
              </a:tblGrid>
              <a:tr h="40022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프로젝트의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구성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진행방법 등 세부 내용을 중심으로 구체적으로 작성</a:t>
                      </a:r>
                      <a:endParaRPr lang="en-US" altLang="ko-KR" sz="1200" b="0" kern="1200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프로젝트 수행으로 기대되는 결과물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시민참여 확대를 위한 프로그램 운영계획 등을 포함하여 서술</a:t>
                      </a:r>
                      <a:endParaRPr lang="en-US" altLang="ko-KR" sz="1200" b="0" kern="1200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※ 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카메라 활용방안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시민 참여 프로그램 반드시 포함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이미지 사용 가능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)</a:t>
                      </a:r>
                      <a:endParaRPr lang="en-US" altLang="ko-KR" sz="1200" b="0" kern="1200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</a:t>
                      </a: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9292" y="941668"/>
            <a:ext cx="16129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다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세부 활동계획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23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287726"/>
              </p:ext>
            </p:extLst>
          </p:nvPr>
        </p:nvGraphicFramePr>
        <p:xfrm>
          <a:off x="251520" y="1265704"/>
          <a:ext cx="8640959" cy="50139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640959"/>
              </a:tblGrid>
              <a:tr h="40022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프로젝트 개별 전시</a:t>
                      </a:r>
                      <a:r>
                        <a:rPr lang="en-US" altLang="ko-KR" sz="1200" b="0" kern="120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b="0" kern="120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자체 진행</a:t>
                      </a:r>
                      <a:r>
                        <a:rPr lang="en-US" altLang="ko-KR" sz="1200" b="0" kern="120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),</a:t>
                      </a:r>
                      <a:r>
                        <a:rPr lang="en-US" altLang="ko-KR" sz="1200" b="0" kern="1200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1200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시민청 시티갤러리 전시</a:t>
                      </a:r>
                      <a:r>
                        <a:rPr lang="en-US" altLang="ko-KR" sz="1200" b="0" kern="1200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b="0" kern="1200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재단 공동진행</a:t>
                      </a:r>
                      <a:r>
                        <a:rPr lang="en-US" altLang="ko-KR" sz="1200" b="0" kern="1200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200" b="0" kern="1200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를 위한 구체적인 계획 서술</a:t>
                      </a:r>
                      <a:r>
                        <a:rPr lang="en-US" altLang="ko-KR" sz="1200" b="0" kern="1200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</a:t>
                      </a: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9292" y="941668"/>
            <a:ext cx="16129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라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전시 세부계획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96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458597"/>
              </p:ext>
            </p:extLst>
          </p:nvPr>
        </p:nvGraphicFramePr>
        <p:xfrm>
          <a:off x="251520" y="1265704"/>
          <a:ext cx="8640959" cy="51968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640959"/>
              </a:tblGrid>
              <a:tr h="40022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프로젝트</a:t>
                      </a:r>
                      <a:r>
                        <a:rPr lang="ko-KR" altLang="en-US" sz="1200" b="0" kern="1200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운영 및 시민참여 활성화를 위한 홍보 방법</a:t>
                      </a:r>
                      <a:r>
                        <a:rPr lang="en-US" altLang="ko-KR" sz="1200" b="0" kern="1200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b="0" kern="1200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일정 등을 구체적으로 서술</a:t>
                      </a:r>
                      <a:endParaRPr lang="en-US" altLang="ko-KR" sz="1200" b="0" kern="1200" baseline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</a:t>
                      </a: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9292" y="941668"/>
            <a:ext cx="1253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마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홍보 계획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05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9292" y="941668"/>
            <a:ext cx="1253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바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추진 일정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494947"/>
              </p:ext>
            </p:extLst>
          </p:nvPr>
        </p:nvGraphicFramePr>
        <p:xfrm>
          <a:off x="251520" y="1268760"/>
          <a:ext cx="8640959" cy="23012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878273"/>
                <a:gridCol w="6762686"/>
              </a:tblGrid>
              <a:tr h="4320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기 간</a:t>
                      </a:r>
                      <a:endParaRPr lang="en-US" altLang="ko-KR" sz="1400" b="1" dirty="0" smtClean="0">
                        <a:latin typeface="+mn-ea"/>
                        <a:ea typeface="+mn-ea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(2018.</a:t>
                      </a:r>
                      <a:r>
                        <a:rPr lang="en-US" altLang="ko-KR" sz="1100" b="1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 O</a:t>
                      </a:r>
                      <a:r>
                        <a:rPr lang="ko-KR" altLang="en-US" sz="1100" b="1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100" b="1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~O</a:t>
                      </a:r>
                      <a:r>
                        <a:rPr lang="ko-KR" altLang="en-US" sz="1100" b="1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100" b="1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세부 진행내용</a:t>
                      </a:r>
                      <a:endParaRPr lang="en-US" altLang="ko-KR" sz="1400" b="1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en-US" altLang="ko-KR" sz="14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en-US" altLang="ko-KR" sz="14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1520" y="3836052"/>
            <a:ext cx="1253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사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기대 효과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626066"/>
              </p:ext>
            </p:extLst>
          </p:nvPr>
        </p:nvGraphicFramePr>
        <p:xfrm>
          <a:off x="232659" y="4149080"/>
          <a:ext cx="8640959" cy="24384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640959"/>
              </a:tblGrid>
              <a:tr h="23042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※</a:t>
                      </a:r>
                      <a:r>
                        <a:rPr lang="ko-KR" altLang="en-US" sz="12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프로젝트를 통해 얻을 수 있는 </a:t>
                      </a:r>
                      <a:r>
                        <a:rPr lang="ko-KR" altLang="en-US" sz="1200" b="0" kern="120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파급효과</a:t>
                      </a:r>
                      <a:r>
                        <a:rPr lang="en-US" altLang="ko-KR" sz="1200" b="0" kern="120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장점</a:t>
                      </a:r>
                      <a:r>
                        <a:rPr lang="en-US" altLang="ko-KR" sz="1200" b="0" kern="120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spc="-15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향후 프로젝트 발전방안</a:t>
                      </a:r>
                      <a:r>
                        <a:rPr lang="ko-KR" altLang="en-US" sz="12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서술</a:t>
                      </a:r>
                      <a:endParaRPr lang="en-US" altLang="ko-KR" sz="1200" b="0" kern="1200" spc="-15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프로젝트를 통한 사회적 이슈에 대한 긍정적 반응 생성 여부</a:t>
                      </a:r>
                      <a:r>
                        <a:rPr lang="en-US" altLang="ko-KR" sz="12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시민 참여 프로그램</a:t>
                      </a:r>
                      <a:r>
                        <a:rPr lang="en-US" altLang="ko-KR" sz="12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전시공간 조성 등</a:t>
                      </a:r>
                      <a:r>
                        <a:rPr lang="en-US" altLang="ko-KR" sz="1200" b="0" kern="1200" spc="-15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1200" spc="-1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spc="-15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404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9292" y="941668"/>
            <a:ext cx="1253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아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예산 계획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321023"/>
            <a:ext cx="3491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CJK KR DemiLight"/>
                <a:ea typeface="Noto Sans CJK KR DemiLight"/>
              </a:rPr>
              <a:t>▐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총 신청금액      </a:t>
            </a:r>
            <a:r>
              <a:rPr lang="ko-KR" altLang="en-US" sz="1400" b="1" u="sng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원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123421"/>
              </p:ext>
            </p:extLst>
          </p:nvPr>
        </p:nvGraphicFramePr>
        <p:xfrm>
          <a:off x="467544" y="1772816"/>
          <a:ext cx="8352928" cy="468932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515947"/>
                <a:gridCol w="812623"/>
                <a:gridCol w="1341516"/>
                <a:gridCol w="2514490"/>
                <a:gridCol w="1584176"/>
                <a:gridCol w="1584176"/>
              </a:tblGrid>
              <a:tr h="349733">
                <a:tc rowSpan="1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150" dirty="0">
                          <a:effectLst/>
                        </a:rPr>
                        <a:t>상세 내역</a:t>
                      </a:r>
                      <a:endParaRPr lang="ko-KR" altLang="en-US" sz="900" kern="0" spc="-1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50">
                          <a:effectLst/>
                        </a:rPr>
                        <a:t>대항목</a:t>
                      </a:r>
                      <a:endParaRPr lang="ko-KR" altLang="en-US" sz="1000" b="1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50" dirty="0" err="1">
                          <a:effectLst/>
                        </a:rPr>
                        <a:t>소항목</a:t>
                      </a:r>
                      <a:endParaRPr lang="ko-KR" altLang="en-US" sz="1000" b="1" kern="0" spc="-1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50">
                          <a:effectLst/>
                        </a:rPr>
                        <a:t>산출내역</a:t>
                      </a:r>
                      <a:endParaRPr lang="ko-KR" altLang="en-US" sz="1000" b="1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50" dirty="0" smtClean="0">
                          <a:effectLst/>
                        </a:rPr>
                        <a:t>전체사업</a:t>
                      </a:r>
                      <a:endParaRPr lang="en-US" altLang="ko-KR" sz="1000" b="1" kern="0" spc="-150" dirty="0" smtClean="0"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50" dirty="0" smtClean="0">
                          <a:effectLst/>
                        </a:rPr>
                        <a:t>지출금액</a:t>
                      </a:r>
                      <a:r>
                        <a:rPr lang="en-US" altLang="ko-KR" sz="1000" b="1" kern="0" spc="-150" dirty="0">
                          <a:effectLst/>
                        </a:rPr>
                        <a:t>(</a:t>
                      </a:r>
                      <a:r>
                        <a:rPr lang="ko-KR" altLang="en-US" sz="1000" b="1" kern="0" spc="-150" dirty="0">
                          <a:effectLst/>
                        </a:rPr>
                        <a:t>원</a:t>
                      </a:r>
                      <a:r>
                        <a:rPr lang="en-US" altLang="ko-KR" sz="1000" b="1" kern="0" spc="-150" dirty="0">
                          <a:effectLst/>
                        </a:rPr>
                        <a:t>)</a:t>
                      </a:r>
                      <a:endParaRPr lang="ko-KR" altLang="en-US" sz="1000" b="1" kern="0" spc="-1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50" smtClean="0">
                          <a:effectLst/>
                        </a:rPr>
                        <a:t>재단지원금</a:t>
                      </a:r>
                      <a:endParaRPr lang="ko-KR" altLang="en-US" sz="1000" b="1" kern="0" spc="-150"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50" smtClean="0">
                          <a:effectLst/>
                        </a:rPr>
                        <a:t>사용예정금액</a:t>
                      </a:r>
                      <a:r>
                        <a:rPr lang="en-US" altLang="ko-KR" sz="1000" b="1" kern="0" spc="-150">
                          <a:effectLst/>
                        </a:rPr>
                        <a:t>(</a:t>
                      </a:r>
                      <a:r>
                        <a:rPr lang="ko-KR" altLang="en-US" sz="1000" b="1" kern="0" spc="-150">
                          <a:effectLst/>
                        </a:rPr>
                        <a:t>원</a:t>
                      </a:r>
                      <a:r>
                        <a:rPr lang="en-US" altLang="ko-KR" sz="1000" b="1" kern="0" spc="-150">
                          <a:effectLst/>
                        </a:rPr>
                        <a:t>)</a:t>
                      </a:r>
                      <a:endParaRPr lang="ko-KR" altLang="en-US" sz="1000" b="1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90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</a:tr>
              <a:tr h="290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</a:tr>
              <a:tr h="290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</a:tr>
              <a:tr h="290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</a:tr>
              <a:tr h="290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pc="-150"/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pc="-150"/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pc="-150"/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pc="-150"/>
                    </a:p>
                  </a:txBody>
                  <a:tcPr marL="50990" marR="12680" marT="12680" marB="1268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pc="-150"/>
                    </a:p>
                  </a:txBody>
                  <a:tcPr marL="50990" marR="12680" marT="12680" marB="12680" anchor="ctr"/>
                </a:tc>
              </a:tr>
              <a:tr h="290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</a:tr>
              <a:tr h="290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</a:tr>
              <a:tr h="290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</a:tr>
              <a:tr h="290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</a:tr>
              <a:tr h="290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</a:tr>
              <a:tr h="2907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150">
                          <a:effectLst/>
                        </a:rPr>
                        <a:t>총금액</a:t>
                      </a:r>
                      <a:r>
                        <a:rPr lang="en-US" altLang="ko-KR" sz="800" kern="0" spc="-150">
                          <a:effectLst/>
                        </a:rPr>
                        <a:t>(</a:t>
                      </a:r>
                      <a:r>
                        <a:rPr lang="ko-KR" altLang="en-US" sz="800" kern="0" spc="-150">
                          <a:effectLst/>
                        </a:rPr>
                        <a:t>원</a:t>
                      </a:r>
                      <a:r>
                        <a:rPr lang="en-US" altLang="ko-KR" sz="800" kern="0" spc="-150">
                          <a:effectLst/>
                        </a:rPr>
                        <a:t>)</a:t>
                      </a:r>
                      <a:endParaRPr lang="ko-KR" alt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2680" marR="12680" marT="12680" marB="1268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700" kern="0" spc="-15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0990" marR="12680" marT="12680" marB="12680" anchor="ctr"/>
                </a:tc>
              </a:tr>
              <a:tr h="1132663">
                <a:tc gridSpan="6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150" dirty="0" smtClean="0">
                          <a:effectLst/>
                          <a:latin typeface="+mn-lt"/>
                        </a:rPr>
                        <a:t>[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작성시 유의사항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]</a:t>
                      </a:r>
                      <a:endParaRPr lang="ko-KR" altLang="en-US" sz="1000" kern="0" spc="-150" dirty="0">
                        <a:effectLst/>
                        <a:latin typeface="+mn-lt"/>
                      </a:endParaRPr>
                    </a:p>
                    <a:p>
                      <a:pPr marL="171450" marR="0" indent="-17145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맑은 고딕" panose="020B0503020000020004" pitchFamily="50" charset="-127"/>
                        <a:buChar char="–"/>
                      </a:pPr>
                      <a:r>
                        <a:rPr lang="ko-KR" altLang="en-US" sz="900" kern="0" spc="-150" dirty="0" smtClean="0">
                          <a:effectLst/>
                          <a:latin typeface="+mn-lt"/>
                        </a:rPr>
                        <a:t>지출내역 </a:t>
                      </a:r>
                      <a:r>
                        <a:rPr lang="ko-KR" altLang="en-US" sz="900" kern="0" spc="-150" dirty="0" err="1">
                          <a:effectLst/>
                          <a:latin typeface="+mn-lt"/>
                        </a:rPr>
                        <a:t>대항목은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 작품제작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전시구성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900" kern="0" spc="-150" dirty="0" err="1">
                          <a:effectLst/>
                          <a:latin typeface="+mn-lt"/>
                        </a:rPr>
                        <a:t>홍보비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기타 등 사업 성격에 맞게 구분하여 기입하여야 함 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900" kern="0" spc="-150" dirty="0" err="1">
                          <a:effectLst/>
                          <a:latin typeface="+mn-lt"/>
                        </a:rPr>
                        <a:t>필요시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 행 추가 가능</a:t>
                      </a:r>
                      <a:r>
                        <a:rPr lang="en-US" altLang="ko-KR" sz="900" kern="0" spc="-150" dirty="0" smtClean="0">
                          <a:effectLst/>
                          <a:latin typeface="+mn-lt"/>
                        </a:rPr>
                        <a:t>)</a:t>
                      </a:r>
                    </a:p>
                    <a:p>
                      <a:pPr marL="171450" marR="0" indent="-17145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맑은 고딕" panose="020B0503020000020004" pitchFamily="50" charset="-127"/>
                        <a:buChar char="–"/>
                      </a:pPr>
                      <a:r>
                        <a:rPr lang="ko-KR" altLang="en-US" sz="900" kern="0" spc="-150" dirty="0" smtClean="0">
                          <a:effectLst/>
                          <a:latin typeface="+mn-lt"/>
                        </a:rPr>
                        <a:t>산출내역은 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“현수막 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100,000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원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X1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식”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, “A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급 출연료 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200,000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원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X4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인”처럼 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『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내역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X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단가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X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수량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』 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형태로 기입하여야 </a:t>
                      </a:r>
                      <a:r>
                        <a:rPr lang="ko-KR" altLang="en-US" sz="900" kern="0" spc="-150" dirty="0" smtClean="0">
                          <a:effectLst/>
                          <a:latin typeface="+mn-lt"/>
                        </a:rPr>
                        <a:t>함</a:t>
                      </a:r>
                      <a:r>
                        <a:rPr lang="en-US" altLang="ko-KR" sz="900" kern="0" spc="-150" dirty="0" smtClean="0">
                          <a:effectLst/>
                          <a:latin typeface="+mn-lt"/>
                        </a:rPr>
                        <a:t/>
                      </a:r>
                      <a:br>
                        <a:rPr lang="en-US" altLang="ko-KR" sz="900" kern="0" spc="-150" dirty="0" smtClean="0">
                          <a:effectLst/>
                          <a:latin typeface="+mn-lt"/>
                        </a:rPr>
                      </a:br>
                      <a:r>
                        <a:rPr lang="en-US" altLang="ko-KR" sz="900" kern="0" spc="-150" dirty="0" smtClean="0"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900" kern="0" spc="-150" dirty="0" smtClean="0">
                          <a:effectLst/>
                          <a:latin typeface="+mn-lt"/>
                        </a:rPr>
                        <a:t>필요 시 </a:t>
                      </a:r>
                      <a:r>
                        <a:rPr lang="ko-KR" altLang="en-US" sz="900" kern="0" spc="-150" dirty="0">
                          <a:effectLst/>
                          <a:latin typeface="+mn-lt"/>
                        </a:rPr>
                        <a:t>안내사항을 지우고 최대한 한 장에 기술바람</a:t>
                      </a:r>
                      <a:r>
                        <a:rPr lang="en-US" altLang="ko-KR" sz="900" kern="0" spc="-150" dirty="0">
                          <a:effectLst/>
                          <a:latin typeface="+mn-lt"/>
                        </a:rPr>
                        <a:t>)</a:t>
                      </a:r>
                      <a:endParaRPr lang="ko-KR" altLang="en-US" sz="1000" kern="0" spc="-15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680" marR="12680" marT="12680" marB="1268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208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9292" y="941668"/>
            <a:ext cx="21162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지원금 사용 불가 항목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23528" y="1412776"/>
            <a:ext cx="8496944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 algn="just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프로젝트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진행과 무관한 단순 파티</a:t>
            </a:r>
            <a:r>
              <a:rPr lang="en-US" altLang="ko-KR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모임</a:t>
            </a:r>
            <a:r>
              <a:rPr lang="en-US" altLang="ko-KR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회의 </a:t>
            </a:r>
            <a:r>
              <a:rPr lang="ko-KR" altLang="en-US" sz="1600" kern="0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진행비</a:t>
            </a:r>
            <a:endParaRPr lang="en-US" altLang="ko-KR" sz="1600" kern="0" spc="-15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algn="just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회의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혹은 </a:t>
            </a:r>
            <a:r>
              <a:rPr lang="ko-KR" altLang="en-US" sz="1600" kern="0" spc="-1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오프닝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뒤풀이 등을 위한 단순 </a:t>
            </a:r>
            <a:r>
              <a:rPr lang="ko-KR" altLang="en-US" sz="1600" kern="0" spc="-1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진행비</a:t>
            </a:r>
            <a:r>
              <a:rPr lang="en-US" altLang="ko-KR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kern="0" spc="-1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식음료</a:t>
            </a:r>
            <a:r>
              <a:rPr lang="en-US" altLang="ko-KR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집기 구매 등</a:t>
            </a:r>
            <a:r>
              <a:rPr lang="en-US" altLang="ko-KR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algn="just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단체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운영을 위한 자본적 경비</a:t>
            </a:r>
            <a:r>
              <a:rPr lang="en-US" altLang="ko-KR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kern="0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자산취득비</a:t>
            </a:r>
            <a:r>
              <a:rPr lang="en-US" altLang="ko-KR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시설비</a:t>
            </a:r>
            <a:r>
              <a:rPr lang="en-US" altLang="ko-KR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수선비</a:t>
            </a:r>
            <a:r>
              <a:rPr lang="en-US" altLang="ko-KR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시설부대비용 등</a:t>
            </a:r>
            <a:r>
              <a:rPr lang="en-US" altLang="ko-KR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algn="just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단체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운영을 위한 일상경비</a:t>
            </a:r>
            <a:r>
              <a:rPr lang="en-US" altLang="ko-KR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직원 인건비</a:t>
            </a:r>
            <a:r>
              <a:rPr lang="en-US" altLang="ko-KR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사무실 임대료</a:t>
            </a:r>
            <a:r>
              <a:rPr lang="en-US" altLang="ko-KR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사무용품 구입</a:t>
            </a:r>
            <a:r>
              <a:rPr lang="en-US" altLang="ko-KR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kern="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공과금 </a:t>
            </a:r>
            <a:r>
              <a:rPr lang="ko-KR" altLang="en-US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algn="just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본 요령에 작성되지 않은 사항은 </a:t>
            </a:r>
            <a:r>
              <a:rPr lang="en-US" altLang="ko-KR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「</a:t>
            </a:r>
            <a:r>
              <a:rPr lang="ko-KR" altLang="en-US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재단 문예지원사업 지원금 관리규정」 을 준용하여 처리함</a:t>
            </a:r>
            <a:r>
              <a:rPr lang="en-US" altLang="ko-KR" sz="1600" kern="0" spc="-1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600" kern="0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472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0443690"/>
              </p:ext>
            </p:extLst>
          </p:nvPr>
        </p:nvGraphicFramePr>
        <p:xfrm>
          <a:off x="2411760" y="2986152"/>
          <a:ext cx="4320480" cy="80288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320480"/>
              </a:tblGrid>
              <a:tr h="8028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kern="1200" dirty="0" smtClean="0"/>
                        <a:t>포트폴리오</a:t>
                      </a:r>
                      <a:r>
                        <a:rPr lang="en-US" altLang="ko-KR" sz="1800" kern="1200" dirty="0" smtClean="0"/>
                        <a:t>(</a:t>
                      </a:r>
                      <a:r>
                        <a:rPr lang="ko-KR" altLang="en-US" sz="1800" kern="1200" dirty="0" smtClean="0"/>
                        <a:t>활동실적</a:t>
                      </a:r>
                      <a:r>
                        <a:rPr lang="en-US" altLang="ko-KR" sz="1800" kern="1200" dirty="0" smtClean="0"/>
                        <a:t>)</a:t>
                      </a:r>
                      <a:endParaRPr lang="ko-KR" altLang="en-US" sz="1800" b="1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08서울남산체 B" pitchFamily="18" charset="-127"/>
                        <a:ea typeface="08서울남산체 B" pitchFamily="18" charset="-127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785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4512"/>
              </p:ext>
            </p:extLst>
          </p:nvPr>
        </p:nvGraphicFramePr>
        <p:xfrm>
          <a:off x="6228184" y="878870"/>
          <a:ext cx="266429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3786"/>
                <a:gridCol w="141051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</a:rPr>
                        <a:t>구성원</a:t>
                      </a:r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</a:rPr>
                        <a:t>팀</a:t>
                      </a:r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</a:rPr>
                        <a:t>명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49292" y="941668"/>
            <a:ext cx="14334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활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동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이미지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325985"/>
              </p:ext>
            </p:extLst>
          </p:nvPr>
        </p:nvGraphicFramePr>
        <p:xfrm>
          <a:off x="251520" y="1265704"/>
          <a:ext cx="8640960" cy="51663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640960"/>
              </a:tblGrid>
              <a:tr h="4002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이전 작업을 확인할 수 있는 사진이미지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작품의 경우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캡션 포함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)/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작품캡션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1200" b="0" kern="120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작품명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재료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크기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제작년도</a:t>
                      </a:r>
                      <a:endParaRPr lang="ko-KR" altLang="en-US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페이지 추가 및 서식 변경 가능</a:t>
                      </a:r>
                      <a:endParaRPr lang="ko-KR" altLang="en-US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262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479073"/>
              </p:ext>
            </p:extLst>
          </p:nvPr>
        </p:nvGraphicFramePr>
        <p:xfrm>
          <a:off x="6228184" y="878870"/>
          <a:ext cx="266429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3786"/>
                <a:gridCol w="141051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구성원</a:t>
                      </a:r>
                      <a:r>
                        <a:rPr lang="en-US" altLang="ko-KR" sz="140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팀</a:t>
                      </a:r>
                      <a:r>
                        <a:rPr lang="en-US" altLang="ko-KR" sz="1400" smtClean="0">
                          <a:solidFill>
                            <a:schemeClr val="bg1"/>
                          </a:solidFill>
                        </a:rPr>
                        <a:t>)</a:t>
                      </a:r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명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49292" y="941668"/>
            <a:ext cx="14334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활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동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이미지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51236"/>
              </p:ext>
            </p:extLst>
          </p:nvPr>
        </p:nvGraphicFramePr>
        <p:xfrm>
          <a:off x="251520" y="1265704"/>
          <a:ext cx="8640960" cy="51663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640960"/>
              </a:tblGrid>
              <a:tr h="4002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이전 작업을 확인할 수 있는 사진이미지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작품의 경우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캡션 포함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)/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작품캡션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1200" b="0" kern="120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작품명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재료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크기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제작년도</a:t>
                      </a:r>
                      <a:endParaRPr lang="ko-KR" altLang="en-US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페이지 추가 및 서식 변경 가능</a:t>
                      </a:r>
                      <a:endParaRPr lang="ko-KR" altLang="en-US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337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479073"/>
              </p:ext>
            </p:extLst>
          </p:nvPr>
        </p:nvGraphicFramePr>
        <p:xfrm>
          <a:off x="6228184" y="878870"/>
          <a:ext cx="266429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3786"/>
                <a:gridCol w="141051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구성원</a:t>
                      </a:r>
                      <a:r>
                        <a:rPr lang="en-US" altLang="ko-KR" sz="140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팀</a:t>
                      </a:r>
                      <a:r>
                        <a:rPr lang="en-US" altLang="ko-KR" sz="1400" smtClean="0">
                          <a:solidFill>
                            <a:schemeClr val="bg1"/>
                          </a:solidFill>
                        </a:rPr>
                        <a:t>)</a:t>
                      </a:r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명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49292" y="941668"/>
            <a:ext cx="14334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활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동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이미지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716473"/>
              </p:ext>
            </p:extLst>
          </p:nvPr>
        </p:nvGraphicFramePr>
        <p:xfrm>
          <a:off x="251520" y="1265704"/>
          <a:ext cx="8640960" cy="51663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640960"/>
              </a:tblGrid>
              <a:tr h="4002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이전 작업을 확인할 수 있는 사진이미지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작품의 경우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캡션 포함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)/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작품캡션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1200" b="0" kern="120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작품명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재료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크기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제작년도</a:t>
                      </a:r>
                      <a:endParaRPr lang="ko-KR" altLang="en-US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페이지 추가 및 서식 변경 가능</a:t>
                      </a:r>
                      <a:endParaRPr lang="ko-KR" altLang="en-US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337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479073"/>
              </p:ext>
            </p:extLst>
          </p:nvPr>
        </p:nvGraphicFramePr>
        <p:xfrm>
          <a:off x="6228184" y="878870"/>
          <a:ext cx="266429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3786"/>
                <a:gridCol w="141051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구성원</a:t>
                      </a:r>
                      <a:r>
                        <a:rPr lang="en-US" altLang="ko-KR" sz="140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팀</a:t>
                      </a:r>
                      <a:r>
                        <a:rPr lang="en-US" altLang="ko-KR" sz="1400" smtClean="0">
                          <a:solidFill>
                            <a:schemeClr val="bg1"/>
                          </a:solidFill>
                        </a:rPr>
                        <a:t>)</a:t>
                      </a:r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명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49292" y="941668"/>
            <a:ext cx="14334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활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동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이미지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708712"/>
              </p:ext>
            </p:extLst>
          </p:nvPr>
        </p:nvGraphicFramePr>
        <p:xfrm>
          <a:off x="251520" y="1265704"/>
          <a:ext cx="8640960" cy="51663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640960"/>
              </a:tblGrid>
              <a:tr h="4002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이전 작업을 확인할 수 있는 사진이미지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작품의 경우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캡션 포함</a:t>
                      </a:r>
                      <a:r>
                        <a:rPr lang="en-US" altLang="ko-KR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)/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작품캡션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1200" b="0" kern="120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작품명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재료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크기 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200" b="0" kern="120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제작년도</a:t>
                      </a:r>
                      <a:endParaRPr lang="ko-KR" altLang="en-US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페이지 추가 및 서식 변경 가능</a:t>
                      </a:r>
                      <a:endParaRPr lang="ko-KR" altLang="en-US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337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49292" y="941668"/>
            <a:ext cx="16129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나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기타 실적증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빙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363222"/>
              </p:ext>
            </p:extLst>
          </p:nvPr>
        </p:nvGraphicFramePr>
        <p:xfrm>
          <a:off x="251520" y="1265704"/>
          <a:ext cx="8640960" cy="51816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640960"/>
              </a:tblGrid>
              <a:tr h="4002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프로젝트 및 작품 활동을 소개하는 자료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작가노트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평론글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기사 등</a:t>
                      </a: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를 자유롭게  작성</a:t>
                      </a:r>
                      <a:endParaRPr lang="en-US" altLang="ko-KR" sz="1200" b="0" kern="1200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※</a:t>
                      </a:r>
                      <a:r>
                        <a:rPr lang="ko-KR" altLang="en-US" sz="1200" b="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0" kern="12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페이지 추가 및 서식 변경 가능</a:t>
                      </a: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300" b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339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1019</TotalTime>
  <Words>781</Words>
  <Application>Microsoft Office PowerPoint</Application>
  <PresentationFormat>화면 슬라이드 쇼(4:3)</PresentationFormat>
  <Paragraphs>311</Paragraphs>
  <Slides>17</Slides>
  <Notes>11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Office 테마</vt:lpstr>
      <vt:lpstr>《엉뚱한 사진관》 프로젝트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2016 서울문화재단 잠실창작스튜디오  8기 입주작가 정기공모</dc:title>
  <dc:creator>서울문화재단</dc:creator>
  <cp:lastModifiedBy>이승주</cp:lastModifiedBy>
  <cp:revision>111</cp:revision>
  <cp:lastPrinted>2018-07-26T08:54:06Z</cp:lastPrinted>
  <dcterms:created xsi:type="dcterms:W3CDTF">2016-01-22T06:30:12Z</dcterms:created>
  <dcterms:modified xsi:type="dcterms:W3CDTF">2018-07-27T06:28:44Z</dcterms:modified>
</cp:coreProperties>
</file>