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660" r:id="rId1"/>
  </p:sldMasterIdLst>
  <p:sldIdLst>
    <p:sldId id="256" r:id="rId2"/>
    <p:sldId id="262" r:id="rId3"/>
    <p:sldId id="277" r:id="rId4"/>
    <p:sldId id="273" r:id="rId5"/>
    <p:sldId id="257" r:id="rId6"/>
    <p:sldId id="275" r:id="rId7"/>
    <p:sldId id="258" r:id="rId8"/>
    <p:sldId id="276" r:id="rId9"/>
    <p:sldId id="269" r:id="rId10"/>
    <p:sldId id="263" r:id="rId11"/>
    <p:sldId id="270" r:id="rId12"/>
    <p:sldId id="264" r:id="rId13"/>
    <p:sldId id="260" r:id="rId14"/>
    <p:sldId id="271" r:id="rId15"/>
    <p:sldId id="265" r:id="rId16"/>
    <p:sldId id="266" r:id="rId17"/>
    <p:sldId id="261" r:id="rId18"/>
    <p:sldId id="267" r:id="rId19"/>
  </p:sldIdLst>
  <p:sldSz cx="9144000" cy="6858000" type="screen4x3"/>
  <p:notesSz cx="6797675" cy="987425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012C5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=""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보통 스타일 2 - 강조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2591" autoAdjust="0"/>
    <p:restoredTop sz="94660"/>
  </p:normalViewPr>
  <p:slideViewPr>
    <p:cSldViewPr snapToGrid="0">
      <p:cViewPr varScale="1">
        <p:scale>
          <a:sx n="108" d="100"/>
          <a:sy n="108" d="100"/>
        </p:scale>
        <p:origin x="-1140" y="-90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122363"/>
            <a:ext cx="77724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143000" y="3602038"/>
            <a:ext cx="6858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마스터 부제목 스타일 편집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82440018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28886040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3888" y="1709739"/>
            <a:ext cx="78867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3888" y="4589464"/>
            <a:ext cx="78867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4122752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286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9150" y="1825625"/>
            <a:ext cx="38862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0897985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365126"/>
            <a:ext cx="78867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9842" y="1681163"/>
            <a:ext cx="3868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29842" y="2505075"/>
            <a:ext cx="3868340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391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391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7461374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6417651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44535518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7391" y="987426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8067265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29841" y="457200"/>
            <a:ext cx="2949178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887391" y="987426"/>
            <a:ext cx="462915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ko-KR" altLang="en-US" smtClean="0"/>
              <a:t>그림을 추가하려면 아이콘을 클릭하십시오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29841" y="2057400"/>
            <a:ext cx="2949178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스타일을 편집합니다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5634613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3318371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43675" y="365125"/>
            <a:ext cx="1971675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28650" y="365125"/>
            <a:ext cx="5800725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391518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28650" y="365126"/>
            <a:ext cx="78867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28650" y="1825625"/>
            <a:ext cx="78867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286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816D99C-5CBE-416B-866B-E5E0D86B54BA}" type="datetimeFigureOut">
              <a:rPr lang="ko-KR" altLang="en-US" smtClean="0"/>
              <a:t>2017-04-13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028950" y="6356351"/>
            <a:ext cx="30861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457950" y="6356351"/>
            <a:ext cx="20574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EBB4536-1C8E-4645-9D0E-9E6AA683BB3A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01414608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jpeg"/><Relationship Id="rId3" Type="http://schemas.openxmlformats.org/officeDocument/2006/relationships/image" Target="../media/image4.jpeg"/><Relationship Id="rId7" Type="http://schemas.openxmlformats.org/officeDocument/2006/relationships/image" Target="../media/image8.jpeg"/><Relationship Id="rId2" Type="http://schemas.openxmlformats.org/officeDocument/2006/relationships/hyperlink" Target="http://cafe.naver.com/hsocialcreator" TargetMode="External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Relationship Id="rId9" Type="http://schemas.openxmlformats.org/officeDocument/2006/relationships/image" Target="../media/image10.jpeg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hyperlink" Target="http://cafe.naver.com/hsocialcreator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://cafe.naver.com/hsocialcreator" TargetMode="External"/><Relationship Id="rId2" Type="http://schemas.openxmlformats.org/officeDocument/2006/relationships/hyperlink" Target="mailto:hsc@mysc.co.kr" TargetMode="External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po.go.kr/" TargetMode="External"/><Relationship Id="rId2" Type="http://schemas.openxmlformats.org/officeDocument/2006/relationships/hyperlink" Target="http://eprivacy.or.kr/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www.netan.go.kr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85448163"/>
              </p:ext>
            </p:extLst>
          </p:nvPr>
        </p:nvGraphicFramePr>
        <p:xfrm>
          <a:off x="3358194" y="5398837"/>
          <a:ext cx="5526859" cy="111252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67555"/>
                <a:gridCol w="1039826"/>
                <a:gridCol w="1039826"/>
                <a:gridCol w="1039826"/>
                <a:gridCol w="1039826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</a:rPr>
                        <a:t>팀명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latinLnBrk="1"/>
                      <a:endParaRPr lang="ko-KR" altLang="en-US" dirty="0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</a:rPr>
                        <a:t>팀장명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(1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인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4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err="1" smtClean="0">
                          <a:solidFill>
                            <a:schemeClr val="tx1"/>
                          </a:solidFill>
                        </a:rPr>
                        <a:t>팀원명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최대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4</a:t>
                      </a:r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인</a:t>
                      </a:r>
                      <a:r>
                        <a:rPr lang="en-US" altLang="ko-KR" sz="1200" b="1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6" name="직사각형 5"/>
          <p:cNvSpPr/>
          <p:nvPr/>
        </p:nvSpPr>
        <p:spPr>
          <a:xfrm>
            <a:off x="0" y="2734733"/>
            <a:ext cx="9144000" cy="141685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pic>
        <p:nvPicPr>
          <p:cNvPr id="2050" name="Picture 2" descr="현대자동차에 대한 이미지 검색결과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11685" t="26761" r="10835" b="26173"/>
          <a:stretch/>
        </p:blipFill>
        <p:spPr bwMode="auto">
          <a:xfrm>
            <a:off x="5389671" y="136086"/>
            <a:ext cx="1225549" cy="74446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8" name="Picture 2" descr="http://cfile27.uf.tistory.com/image/0352D633516E5F5F1CD7FB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94149" y="247002"/>
            <a:ext cx="842760" cy="4123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/>
          <p:cNvSpPr txBox="1"/>
          <p:nvPr/>
        </p:nvSpPr>
        <p:spPr>
          <a:xfrm>
            <a:off x="188814" y="136086"/>
            <a:ext cx="32185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sz="1400" b="1" dirty="0" smtClean="0"/>
              <a:t>사회혁신옴부즈맨</a:t>
            </a:r>
            <a:r>
              <a:rPr lang="en-US" altLang="ko-KR" sz="1400" b="1" dirty="0" smtClean="0"/>
              <a:t>_H-Social Creator 3</a:t>
            </a:r>
            <a:r>
              <a:rPr lang="ko-KR" altLang="en-US" sz="1400" b="1" dirty="0" smtClean="0"/>
              <a:t>기</a:t>
            </a:r>
            <a:endParaRPr lang="en-US" altLang="ko-KR" sz="1400" b="1" dirty="0" smtClean="0"/>
          </a:p>
          <a:p>
            <a:r>
              <a:rPr lang="ko-KR" altLang="en-US" sz="1400" b="1" dirty="0" smtClean="0"/>
              <a:t>지원신청서</a:t>
            </a:r>
            <a:endParaRPr lang="ko-KR" altLang="en-US" sz="1400" b="1" dirty="0"/>
          </a:p>
        </p:txBody>
      </p:sp>
      <p:sp>
        <p:nvSpPr>
          <p:cNvPr id="10" name="TextBox 9"/>
          <p:cNvSpPr txBox="1"/>
          <p:nvPr/>
        </p:nvSpPr>
        <p:spPr>
          <a:xfrm>
            <a:off x="1328165" y="2981496"/>
            <a:ext cx="6487673" cy="92333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algn="ctr"/>
            <a:r>
              <a:rPr lang="en-US" altLang="ko-KR" sz="5400" b="1" dirty="0" smtClean="0">
                <a:solidFill>
                  <a:schemeClr val="bg1"/>
                </a:solidFill>
              </a:rPr>
              <a:t>[</a:t>
            </a:r>
            <a:r>
              <a:rPr lang="ko-KR" altLang="en-US" sz="5400" b="1" dirty="0" smtClean="0">
                <a:solidFill>
                  <a:schemeClr val="bg1"/>
                </a:solidFill>
              </a:rPr>
              <a:t>아이디어 </a:t>
            </a:r>
            <a:r>
              <a:rPr lang="ko-KR" altLang="en-US" sz="5400" b="1" dirty="0" err="1" smtClean="0">
                <a:solidFill>
                  <a:schemeClr val="bg1"/>
                </a:solidFill>
              </a:rPr>
              <a:t>컨셉</a:t>
            </a:r>
            <a:r>
              <a:rPr lang="ko-KR" altLang="en-US" sz="5400" b="1" dirty="0" smtClean="0">
                <a:solidFill>
                  <a:schemeClr val="bg1"/>
                </a:solidFill>
              </a:rPr>
              <a:t> 제목</a:t>
            </a:r>
            <a:r>
              <a:rPr lang="en-US" altLang="ko-KR" sz="5400" b="1" dirty="0">
                <a:solidFill>
                  <a:schemeClr val="bg1"/>
                </a:solidFill>
              </a:rPr>
              <a:t>]</a:t>
            </a:r>
            <a:endParaRPr lang="ko-KR" altLang="en-US" sz="5400" b="1" dirty="0">
              <a:solidFill>
                <a:schemeClr val="bg1"/>
              </a:solidFill>
            </a:endParaRPr>
          </a:p>
        </p:txBody>
      </p:sp>
      <p:graphicFrame>
        <p:nvGraphicFramePr>
          <p:cNvPr id="11" name="표 1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55446420"/>
              </p:ext>
            </p:extLst>
          </p:nvPr>
        </p:nvGraphicFramePr>
        <p:xfrm>
          <a:off x="273483" y="1385484"/>
          <a:ext cx="8291753" cy="91440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176520"/>
                <a:gridCol w="540000"/>
                <a:gridCol w="2160000"/>
                <a:gridCol w="540000"/>
                <a:gridCol w="2160000"/>
                <a:gridCol w="540000"/>
                <a:gridCol w="1175233"/>
              </a:tblGrid>
              <a:tr h="457200">
                <a:tc rowSpan="2">
                  <a:txBody>
                    <a:bodyPr/>
                    <a:lstStyle/>
                    <a:p>
                      <a:pPr algn="ctr" latinLnBrk="1"/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주제 선택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en-US" altLang="ko-KR" sz="1000" b="1" dirty="0" smtClean="0">
                          <a:solidFill>
                            <a:schemeClr val="tx1"/>
                          </a:solidFill>
                        </a:rPr>
                        <a:t>(</a:t>
                      </a:r>
                      <a:r>
                        <a:rPr lang="ko-KR" altLang="en-US" sz="1000" b="1" dirty="0" smtClean="0">
                          <a:solidFill>
                            <a:schemeClr val="tx1"/>
                          </a:solidFill>
                        </a:rPr>
                        <a:t>빈칸에 </a:t>
                      </a:r>
                      <a:endParaRPr lang="en-US" altLang="ko-KR" sz="1000" b="1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ctr" latinLnBrk="1"/>
                      <a:r>
                        <a:rPr lang="ko-KR" altLang="en-US" sz="1000" b="1" baseline="0" dirty="0" smtClean="0">
                          <a:solidFill>
                            <a:schemeClr val="tx1"/>
                          </a:solidFill>
                        </a:rPr>
                        <a:t>○표시</a:t>
                      </a:r>
                      <a:r>
                        <a:rPr lang="en-US" altLang="ko-KR" sz="1000" b="1" baseline="0" dirty="0" smtClean="0">
                          <a:solidFill>
                            <a:schemeClr val="tx1"/>
                          </a:solidFill>
                        </a:rPr>
                        <a:t>)</a:t>
                      </a:r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① 자동차로 인해 발생되는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환경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·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사회문제 해소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② 교통약자 이동권</a:t>
                      </a:r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(mobility) </a:t>
                      </a:r>
                    </a:p>
                    <a:p>
                      <a:pPr algn="l" latinLnBrk="1"/>
                      <a:r>
                        <a:rPr lang="en-US" altLang="ko-KR" sz="1000" b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증진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noFill/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7200">
                <a:tc vMerge="1"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③ 경제약자와 함께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</a:rPr>
                        <a:t> 성장하는   </a:t>
                      </a:r>
                      <a:endParaRPr lang="en-US" altLang="ko-KR" sz="1000" b="0" baseline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</a:rPr>
                        <a:t>     </a:t>
                      </a:r>
                      <a:r>
                        <a:rPr lang="ko-KR" altLang="en-US" sz="1000" b="0" baseline="0" dirty="0" smtClean="0">
                          <a:solidFill>
                            <a:schemeClr val="tx1"/>
                          </a:solidFill>
                        </a:rPr>
                        <a:t>새로운 일자리 창출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④ 창의문화가 숨쉬는 </a:t>
                      </a:r>
                      <a:endParaRPr lang="en-US" altLang="ko-KR" sz="1000" b="0" dirty="0" smtClean="0">
                        <a:solidFill>
                          <a:schemeClr val="tx1"/>
                        </a:solidFill>
                      </a:endParaRPr>
                    </a:p>
                    <a:p>
                      <a:pPr algn="l" latinLnBrk="1"/>
                      <a:r>
                        <a:rPr lang="en-US" altLang="ko-KR" sz="1000" b="0" baseline="0" dirty="0" smtClean="0">
                          <a:solidFill>
                            <a:schemeClr val="tx1"/>
                          </a:solidFill>
                        </a:rPr>
                        <a:t>      </a:t>
                      </a:r>
                      <a:r>
                        <a:rPr lang="ko-KR" altLang="en-US" sz="1000" b="0" dirty="0" err="1" smtClean="0">
                          <a:solidFill>
                            <a:schemeClr val="tx1"/>
                          </a:solidFill>
                        </a:rPr>
                        <a:t>지속가능한</a:t>
                      </a:r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 도시 조성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0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1"/>
                      <a:r>
                        <a:rPr lang="ko-KR" altLang="en-US" sz="1000" b="0" dirty="0" smtClean="0">
                          <a:solidFill>
                            <a:schemeClr val="tx1"/>
                          </a:solidFill>
                        </a:rPr>
                        <a:t>⑤ 자율 주제</a:t>
                      </a:r>
                      <a:endParaRPr lang="ko-KR" altLang="en-US" sz="1000" b="0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pic>
        <p:nvPicPr>
          <p:cNvPr id="2" name="그림 1"/>
          <p:cNvPicPr>
            <a:picLocks noChangeAspect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601" b="23672"/>
          <a:stretch/>
        </p:blipFill>
        <p:spPr>
          <a:xfrm>
            <a:off x="7815838" y="180397"/>
            <a:ext cx="1219200" cy="752559"/>
          </a:xfrm>
          <a:prstGeom prst="rect">
            <a:avLst/>
          </a:prstGeom>
        </p:spPr>
      </p:pic>
      <p:graphicFrame>
        <p:nvGraphicFramePr>
          <p:cNvPr id="13" name="표 12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590221932"/>
              </p:ext>
            </p:extLst>
          </p:nvPr>
        </p:nvGraphicFramePr>
        <p:xfrm>
          <a:off x="3356589" y="4858218"/>
          <a:ext cx="552686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381715"/>
                <a:gridCol w="4145145"/>
              </a:tblGrid>
              <a:tr h="370840">
                <a:tc>
                  <a:txBody>
                    <a:bodyPr/>
                    <a:lstStyle/>
                    <a:p>
                      <a:pPr algn="ctr" latinLnBrk="1"/>
                      <a:r>
                        <a:rPr lang="ko-KR" altLang="en-US" sz="1200" b="1" dirty="0" smtClean="0">
                          <a:solidFill>
                            <a:schemeClr val="tx1"/>
                          </a:solidFill>
                        </a:rPr>
                        <a:t>지원자명</a:t>
                      </a:r>
                      <a:endParaRPr lang="ko-KR" altLang="en-US" sz="1200" b="1" dirty="0">
                        <a:solidFill>
                          <a:schemeClr val="tx1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/>
                      <a:endParaRPr lang="ko-KR" altLang="en-US" sz="1200" b="1" dirty="0">
                        <a:solidFill>
                          <a:srgbClr val="FFFF00"/>
                        </a:solidFill>
                      </a:endParaRPr>
                    </a:p>
                  </a:txBody>
                  <a:tcPr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3" name="오각형 2"/>
          <p:cNvSpPr/>
          <p:nvPr/>
        </p:nvSpPr>
        <p:spPr>
          <a:xfrm>
            <a:off x="1703672" y="4853801"/>
            <a:ext cx="1443789" cy="346509"/>
          </a:xfrm>
          <a:prstGeom prst="homePlat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smtClean="0"/>
              <a:t>개인단위 </a:t>
            </a:r>
            <a:r>
              <a:rPr lang="ko-KR" altLang="en-US" sz="1200" b="1" dirty="0" err="1" smtClean="0"/>
              <a:t>지원시</a:t>
            </a:r>
            <a:endParaRPr lang="ko-KR" altLang="en-US" sz="1200" b="1" dirty="0"/>
          </a:p>
        </p:txBody>
      </p:sp>
      <p:sp>
        <p:nvSpPr>
          <p:cNvPr id="14" name="오각형 13"/>
          <p:cNvSpPr/>
          <p:nvPr/>
        </p:nvSpPr>
        <p:spPr>
          <a:xfrm>
            <a:off x="1703672" y="5414499"/>
            <a:ext cx="1443789" cy="346509"/>
          </a:xfrm>
          <a:prstGeom prst="homePlat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팀 단위 </a:t>
            </a:r>
            <a:r>
              <a:rPr lang="ko-KR" altLang="en-US" sz="1200" b="1" dirty="0" err="1" smtClean="0"/>
              <a:t>지원시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80489287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16850"/>
            <a:ext cx="9144000" cy="68411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63683" y="94734"/>
            <a:ext cx="513102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사회혁신옴부즈맨</a:t>
            </a:r>
            <a:r>
              <a:rPr lang="en-US" altLang="ko-KR" b="1" dirty="0" smtClean="0">
                <a:solidFill>
                  <a:schemeClr val="bg1"/>
                </a:solidFill>
              </a:rPr>
              <a:t>_H-Social Creator 3</a:t>
            </a:r>
            <a:r>
              <a:rPr lang="ko-KR" altLang="en-US" b="1" dirty="0" smtClean="0">
                <a:solidFill>
                  <a:schemeClr val="bg1"/>
                </a:solidFill>
              </a:rPr>
              <a:t>기 활동소개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63683" y="628098"/>
            <a:ext cx="4397272" cy="212878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ko-KR" altLang="en-US" sz="1050" b="1" u="sng" dirty="0" smtClean="0">
                <a:latin typeface="+mn-ea"/>
              </a:rPr>
              <a:t>■ 사회혁신옴부즈맨</a:t>
            </a:r>
            <a:r>
              <a:rPr lang="en-US" altLang="ko-KR" sz="1050" b="1" u="sng" dirty="0" smtClean="0">
                <a:latin typeface="+mn-ea"/>
              </a:rPr>
              <a:t>_H-Social Creator 3</a:t>
            </a:r>
            <a:r>
              <a:rPr lang="ko-KR" altLang="en-US" sz="1050" b="1" u="sng" dirty="0" smtClean="0">
                <a:latin typeface="+mn-ea"/>
              </a:rPr>
              <a:t>기</a:t>
            </a:r>
            <a:r>
              <a:rPr lang="en-US" altLang="ko-KR" sz="1050" b="1" u="sng" dirty="0" smtClean="0">
                <a:latin typeface="+mn-ea"/>
              </a:rPr>
              <a:t> </a:t>
            </a:r>
            <a:r>
              <a:rPr lang="ko-KR" altLang="en-US" sz="1050" b="1" u="sng" dirty="0" smtClean="0">
                <a:latin typeface="+mn-ea"/>
              </a:rPr>
              <a:t>활동계획</a:t>
            </a:r>
            <a:endParaRPr lang="en-US" altLang="ko-KR" sz="1050" b="1" u="sng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050" b="1" dirty="0" smtClean="0">
                <a:latin typeface="+mn-ea"/>
              </a:rPr>
              <a:t>1. </a:t>
            </a:r>
            <a:r>
              <a:rPr lang="ko-KR" altLang="en-US" sz="1050" b="1" dirty="0" smtClean="0">
                <a:latin typeface="+mn-ea"/>
              </a:rPr>
              <a:t>주요 활동내용</a:t>
            </a:r>
            <a:endParaRPr lang="en-US" altLang="ko-KR" sz="1050" b="1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050" dirty="0" smtClean="0">
                <a:latin typeface="+mn-ea"/>
              </a:rPr>
              <a:t>- </a:t>
            </a:r>
            <a:r>
              <a:rPr lang="ko-KR" altLang="en-US" sz="1050" dirty="0" err="1" smtClean="0">
                <a:latin typeface="+mn-ea"/>
              </a:rPr>
              <a:t>디자인씽킹</a:t>
            </a:r>
            <a:r>
              <a:rPr lang="en-US" altLang="ko-KR" sz="1050" baseline="30000" dirty="0" smtClean="0">
                <a:latin typeface="+mn-ea"/>
              </a:rPr>
              <a:t>※</a:t>
            </a:r>
            <a:r>
              <a:rPr lang="en-US" altLang="ko-KR" sz="1050" dirty="0" smtClean="0">
                <a:latin typeface="+mn-ea"/>
              </a:rPr>
              <a:t> </a:t>
            </a:r>
            <a:r>
              <a:rPr lang="ko-KR" altLang="en-US" sz="1050" dirty="0" smtClean="0">
                <a:latin typeface="+mn-ea"/>
              </a:rPr>
              <a:t>사회혁신 방법론 교육이수</a:t>
            </a:r>
          </a:p>
          <a:p>
            <a:pPr>
              <a:spcAft>
                <a:spcPts val="800"/>
              </a:spcAft>
            </a:pPr>
            <a:r>
              <a:rPr lang="en-US" altLang="ko-KR" sz="1050" dirty="0" smtClean="0">
                <a:latin typeface="+mn-ea"/>
              </a:rPr>
              <a:t>- </a:t>
            </a:r>
            <a:r>
              <a:rPr lang="ko-KR" altLang="en-US" sz="1050" dirty="0" smtClean="0">
                <a:latin typeface="+mn-ea"/>
              </a:rPr>
              <a:t>미션 주제에 따라 심층리서치 및 </a:t>
            </a:r>
            <a:r>
              <a:rPr lang="ko-KR" altLang="en-US" sz="1050" dirty="0" err="1" smtClean="0">
                <a:latin typeface="+mn-ea"/>
              </a:rPr>
              <a:t>아이데이션을</a:t>
            </a:r>
            <a:r>
              <a:rPr lang="ko-KR" altLang="en-US" sz="1050" dirty="0" smtClean="0">
                <a:latin typeface="+mn-ea"/>
              </a:rPr>
              <a:t> 통해 </a:t>
            </a:r>
            <a:r>
              <a:rPr lang="en-US" altLang="ko-KR" sz="1050" dirty="0" smtClean="0">
                <a:latin typeface="+mn-ea"/>
              </a:rPr>
              <a:t/>
            </a:r>
            <a:br>
              <a:rPr lang="en-US" altLang="ko-KR" sz="1050" dirty="0" smtClean="0">
                <a:latin typeface="+mn-ea"/>
              </a:rPr>
            </a:br>
            <a:r>
              <a:rPr lang="en-US" altLang="ko-KR" sz="1050" dirty="0" smtClean="0">
                <a:latin typeface="+mn-ea"/>
              </a:rPr>
              <a:t>  </a:t>
            </a:r>
            <a:r>
              <a:rPr lang="ko-KR" altLang="en-US" sz="1050" dirty="0" smtClean="0">
                <a:latin typeface="+mn-ea"/>
              </a:rPr>
              <a:t>현대자동차 </a:t>
            </a:r>
            <a:r>
              <a:rPr lang="en-US" altLang="ko-KR" sz="1050" dirty="0" smtClean="0">
                <a:latin typeface="+mn-ea"/>
              </a:rPr>
              <a:t>CSV </a:t>
            </a:r>
            <a:r>
              <a:rPr lang="ko-KR" altLang="en-US" sz="1050" dirty="0" smtClean="0">
                <a:latin typeface="+mn-ea"/>
              </a:rPr>
              <a:t>아이디어 기획</a:t>
            </a:r>
          </a:p>
          <a:p>
            <a:pPr>
              <a:spcAft>
                <a:spcPts val="800"/>
              </a:spcAft>
            </a:pPr>
            <a:r>
              <a:rPr lang="en-US" altLang="ko-KR" sz="1050" dirty="0" smtClean="0">
                <a:latin typeface="+mn-ea"/>
              </a:rPr>
              <a:t>- </a:t>
            </a:r>
            <a:r>
              <a:rPr lang="ko-KR" altLang="en-US" sz="1050" dirty="0" smtClean="0">
                <a:latin typeface="+mn-ea"/>
              </a:rPr>
              <a:t>현대자동차 남양연구소 견학</a:t>
            </a:r>
            <a:r>
              <a:rPr lang="en-US" altLang="ko-KR" sz="1050" dirty="0" smtClean="0">
                <a:latin typeface="+mn-ea"/>
              </a:rPr>
              <a:t>, </a:t>
            </a:r>
            <a:r>
              <a:rPr lang="ko-KR" altLang="en-US" sz="1050" dirty="0" err="1" smtClean="0">
                <a:latin typeface="+mn-ea"/>
              </a:rPr>
              <a:t>현대차</a:t>
            </a:r>
            <a:r>
              <a:rPr lang="ko-KR" altLang="en-US" sz="1050" dirty="0" smtClean="0">
                <a:latin typeface="+mn-ea"/>
              </a:rPr>
              <a:t> </a:t>
            </a:r>
            <a:r>
              <a:rPr lang="ko-KR" altLang="en-US" sz="1050" dirty="0" err="1" smtClean="0">
                <a:latin typeface="+mn-ea"/>
              </a:rPr>
              <a:t>정몽구재단</a:t>
            </a:r>
            <a:r>
              <a:rPr lang="ko-KR" altLang="en-US" sz="1050" dirty="0" smtClean="0">
                <a:latin typeface="+mn-ea"/>
              </a:rPr>
              <a:t> </a:t>
            </a:r>
            <a:r>
              <a:rPr lang="en-US" altLang="ko-KR" sz="1050" dirty="0" smtClean="0">
                <a:latin typeface="+mn-ea"/>
              </a:rPr>
              <a:t>H-</a:t>
            </a:r>
            <a:r>
              <a:rPr lang="ko-KR" altLang="en-US" sz="1050" dirty="0" err="1" smtClean="0">
                <a:latin typeface="+mn-ea"/>
              </a:rPr>
              <a:t>온드림</a:t>
            </a:r>
            <a:r>
              <a:rPr lang="ko-KR" altLang="en-US" sz="1050" dirty="0" smtClean="0">
                <a:latin typeface="+mn-ea"/>
              </a:rPr>
              <a:t>   </a:t>
            </a:r>
            <a:r>
              <a:rPr lang="en-US" altLang="ko-KR" sz="1050" dirty="0" smtClean="0">
                <a:latin typeface="+mn-ea"/>
              </a:rPr>
              <a:t/>
            </a:r>
            <a:br>
              <a:rPr lang="en-US" altLang="ko-KR" sz="1050" dirty="0" smtClean="0">
                <a:latin typeface="+mn-ea"/>
              </a:rPr>
            </a:br>
            <a:r>
              <a:rPr lang="en-US" altLang="ko-KR" sz="1050" dirty="0" smtClean="0">
                <a:latin typeface="+mn-ea"/>
              </a:rPr>
              <a:t>  </a:t>
            </a:r>
            <a:r>
              <a:rPr lang="ko-KR" altLang="en-US" sz="1050" dirty="0" smtClean="0">
                <a:latin typeface="+mn-ea"/>
              </a:rPr>
              <a:t>사전오디션 아이디어 발표 및 전문가 피드백 기회 제공</a:t>
            </a:r>
            <a:r>
              <a:rPr lang="en-US" altLang="ko-KR" sz="1050" dirty="0" smtClean="0">
                <a:latin typeface="+mn-ea"/>
              </a:rPr>
              <a:t>, </a:t>
            </a:r>
            <a:br>
              <a:rPr lang="en-US" altLang="ko-KR" sz="1050" dirty="0" smtClean="0">
                <a:latin typeface="+mn-ea"/>
              </a:rPr>
            </a:br>
            <a:r>
              <a:rPr lang="en-US" altLang="ko-KR" sz="1050" dirty="0" smtClean="0">
                <a:latin typeface="+mn-ea"/>
              </a:rPr>
              <a:t>  </a:t>
            </a:r>
            <a:r>
              <a:rPr lang="ko-KR" altLang="en-US" sz="1050" dirty="0" smtClean="0">
                <a:latin typeface="+mn-ea"/>
              </a:rPr>
              <a:t>현대자동차 임직원 및 사회혁신 전문가들의 밀착 자문</a:t>
            </a:r>
          </a:p>
          <a:p>
            <a:pPr>
              <a:spcAft>
                <a:spcPts val="800"/>
              </a:spcAft>
            </a:pPr>
            <a:r>
              <a:rPr lang="en-US" altLang="ko-KR" sz="1050" dirty="0" smtClean="0">
                <a:latin typeface="+mn-ea"/>
              </a:rPr>
              <a:t>- H-Social Creator 1,2</a:t>
            </a:r>
            <a:r>
              <a:rPr lang="ko-KR" altLang="en-US" sz="1050" dirty="0" smtClean="0">
                <a:latin typeface="+mn-ea"/>
              </a:rPr>
              <a:t>기 </a:t>
            </a:r>
            <a:r>
              <a:rPr lang="en-US" altLang="ko-KR" sz="1050" dirty="0" smtClean="0">
                <a:latin typeface="+mn-ea"/>
              </a:rPr>
              <a:t>OB</a:t>
            </a:r>
            <a:r>
              <a:rPr lang="ko-KR" altLang="en-US" sz="1050" dirty="0" smtClean="0">
                <a:latin typeface="+mn-ea"/>
              </a:rPr>
              <a:t>와의 네트워킹</a:t>
            </a:r>
          </a:p>
        </p:txBody>
      </p:sp>
      <p:sp>
        <p:nvSpPr>
          <p:cNvPr id="14" name="직사각형 13"/>
          <p:cNvSpPr/>
          <p:nvPr/>
        </p:nvSpPr>
        <p:spPr>
          <a:xfrm>
            <a:off x="440267" y="2772062"/>
            <a:ext cx="3990856" cy="646331"/>
          </a:xfrm>
          <a:prstGeom prst="rect">
            <a:avLst/>
          </a:prstGeom>
          <a:noFill/>
          <a:ln>
            <a:solidFill>
              <a:schemeClr val="tx1">
                <a:lumMod val="50000"/>
                <a:lumOff val="50000"/>
              </a:schemeClr>
            </a:solidFill>
            <a:prstDash val="sysDot"/>
          </a:ln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US" altLang="ko-KR" sz="900" dirty="0" smtClean="0">
                <a:latin typeface="+mn-ea"/>
              </a:rPr>
              <a:t>※ </a:t>
            </a:r>
            <a:r>
              <a:rPr lang="ko-KR" altLang="en-US" sz="900" dirty="0" err="1" smtClean="0">
                <a:latin typeface="+mn-ea"/>
              </a:rPr>
              <a:t>디자인씽킹</a:t>
            </a:r>
            <a:r>
              <a:rPr lang="en-US" altLang="ko-KR" sz="900" dirty="0" smtClean="0">
                <a:latin typeface="+mn-ea"/>
              </a:rPr>
              <a:t>(Design Thinking)</a:t>
            </a:r>
            <a:br>
              <a:rPr lang="en-US" altLang="ko-KR" sz="900" dirty="0" smtClean="0">
                <a:latin typeface="+mn-ea"/>
              </a:rPr>
            </a:br>
            <a:r>
              <a:rPr lang="en-US" altLang="ko-KR" sz="900" dirty="0" smtClean="0">
                <a:latin typeface="+mn-ea"/>
              </a:rPr>
              <a:t>‘</a:t>
            </a:r>
            <a:r>
              <a:rPr lang="ko-KR" altLang="en-US" sz="900" dirty="0" smtClean="0">
                <a:latin typeface="+mn-ea"/>
              </a:rPr>
              <a:t>사람과 문제’에 대한 공감을 통해 진짜 문제를 진단하고</a:t>
            </a:r>
            <a:r>
              <a:rPr lang="en-US" altLang="ko-KR" sz="900" dirty="0" smtClean="0">
                <a:latin typeface="+mn-ea"/>
              </a:rPr>
              <a:t>, </a:t>
            </a:r>
            <a:r>
              <a:rPr lang="ko-KR" altLang="en-US" sz="900" dirty="0" smtClean="0">
                <a:latin typeface="+mn-ea"/>
              </a:rPr>
              <a:t>다양한 아이디어를 도출하여 빠르게 </a:t>
            </a:r>
            <a:r>
              <a:rPr lang="ko-KR" altLang="en-US" sz="900" dirty="0" err="1" smtClean="0">
                <a:latin typeface="+mn-ea"/>
              </a:rPr>
              <a:t>프로토타이핑하며</a:t>
            </a:r>
            <a:r>
              <a:rPr lang="en-US" altLang="ko-KR" sz="900" dirty="0" smtClean="0">
                <a:latin typeface="+mn-ea"/>
              </a:rPr>
              <a:t>, </a:t>
            </a:r>
            <a:r>
              <a:rPr lang="ko-KR" altLang="en-US" sz="900" dirty="0" smtClean="0">
                <a:latin typeface="+mn-ea"/>
              </a:rPr>
              <a:t>대상자 입장에서 피드백을 나누며 솔루션을 발전시키는 창의적 문제해결전략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63682" y="3540418"/>
            <a:ext cx="4486117" cy="243656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US" altLang="ko-KR" sz="1100" b="1" dirty="0" smtClean="0">
                <a:latin typeface="+mn-ea"/>
              </a:rPr>
              <a:t>2. </a:t>
            </a:r>
            <a:r>
              <a:rPr lang="ko-KR" altLang="en-US" sz="1100" b="1" dirty="0" smtClean="0">
                <a:latin typeface="+mn-ea"/>
              </a:rPr>
              <a:t>주요 활동일정</a:t>
            </a:r>
            <a:r>
              <a:rPr lang="en-US" altLang="ko-KR" sz="1100" b="1" dirty="0" smtClean="0">
                <a:latin typeface="+mn-ea"/>
              </a:rPr>
              <a:t>(</a:t>
            </a:r>
            <a:r>
              <a:rPr lang="ko-KR" altLang="en-US" sz="1100" b="1" dirty="0" smtClean="0">
                <a:latin typeface="+mn-ea"/>
              </a:rPr>
              <a:t>모든 일정에는 </a:t>
            </a:r>
            <a:r>
              <a:rPr lang="ko-KR" altLang="en-US" sz="1100" b="1" dirty="0" err="1" smtClean="0">
                <a:latin typeface="+mn-ea"/>
              </a:rPr>
              <a:t>필참을</a:t>
            </a:r>
            <a:r>
              <a:rPr lang="ko-KR" altLang="en-US" sz="1100" b="1" dirty="0" smtClean="0">
                <a:latin typeface="+mn-ea"/>
              </a:rPr>
              <a:t> 원칙으로 합니다</a:t>
            </a:r>
            <a:r>
              <a:rPr lang="en-US" altLang="ko-KR" sz="1100" b="1" dirty="0" smtClean="0">
                <a:latin typeface="+mn-ea"/>
              </a:rPr>
              <a:t>.)</a:t>
            </a: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- </a:t>
            </a:r>
            <a:r>
              <a:rPr lang="ko-KR" altLang="en-US" sz="1100" dirty="0" smtClean="0">
                <a:latin typeface="+mn-ea"/>
              </a:rPr>
              <a:t>합격자 발표</a:t>
            </a:r>
            <a:r>
              <a:rPr lang="en-US" altLang="ko-KR" sz="1100" dirty="0" smtClean="0">
                <a:latin typeface="+mn-ea"/>
              </a:rPr>
              <a:t>: 5/8(</a:t>
            </a:r>
            <a:r>
              <a:rPr lang="ko-KR" altLang="en-US" sz="1100" dirty="0" smtClean="0">
                <a:latin typeface="+mn-ea"/>
              </a:rPr>
              <a:t>월</a:t>
            </a:r>
            <a:r>
              <a:rPr lang="en-US" altLang="ko-KR" sz="1100" dirty="0" smtClean="0">
                <a:latin typeface="+mn-ea"/>
              </a:rPr>
              <a:t>) </a:t>
            </a:r>
            <a:r>
              <a:rPr lang="ko-KR" altLang="en-US" sz="1100" dirty="0" smtClean="0">
                <a:latin typeface="+mn-ea"/>
              </a:rPr>
              <a:t>저녁</a:t>
            </a:r>
            <a:endParaRPr lang="en-US" altLang="ko-KR" sz="1100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- </a:t>
            </a:r>
            <a:r>
              <a:rPr lang="ko-KR" altLang="en-US" sz="1100" dirty="0" smtClean="0">
                <a:latin typeface="+mn-ea"/>
              </a:rPr>
              <a:t>발대식</a:t>
            </a:r>
            <a:r>
              <a:rPr lang="en-US" altLang="ko-KR" sz="1100" dirty="0" smtClean="0">
                <a:latin typeface="+mn-ea"/>
              </a:rPr>
              <a:t>: 5/13(</a:t>
            </a:r>
            <a:r>
              <a:rPr lang="ko-KR" altLang="en-US" sz="1100" dirty="0" smtClean="0">
                <a:latin typeface="+mn-ea"/>
              </a:rPr>
              <a:t>토</a:t>
            </a:r>
            <a:r>
              <a:rPr lang="en-US" altLang="ko-KR" sz="1100" dirty="0" smtClean="0">
                <a:latin typeface="+mn-ea"/>
              </a:rPr>
              <a:t>) @</a:t>
            </a:r>
            <a:r>
              <a:rPr lang="ko-KR" altLang="en-US" sz="1100" dirty="0" smtClean="0">
                <a:latin typeface="+mn-ea"/>
              </a:rPr>
              <a:t>고양시</a:t>
            </a:r>
            <a:endParaRPr lang="en-US" altLang="ko-KR" sz="1100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- </a:t>
            </a:r>
            <a:r>
              <a:rPr lang="ko-KR" altLang="en-US" sz="1100" dirty="0" smtClean="0">
                <a:latin typeface="+mn-ea"/>
              </a:rPr>
              <a:t>기초워크숍</a:t>
            </a:r>
            <a:r>
              <a:rPr lang="en-US" altLang="ko-KR" sz="1100" dirty="0" smtClean="0">
                <a:latin typeface="+mn-ea"/>
              </a:rPr>
              <a:t>: 6/2(</a:t>
            </a:r>
            <a:r>
              <a:rPr lang="ko-KR" altLang="en-US" sz="1100" dirty="0" smtClean="0">
                <a:latin typeface="+mn-ea"/>
              </a:rPr>
              <a:t>금</a:t>
            </a:r>
            <a:r>
              <a:rPr lang="en-US" altLang="ko-KR" sz="1100" dirty="0" smtClean="0">
                <a:latin typeface="+mn-ea"/>
              </a:rPr>
              <a:t>) </a:t>
            </a:r>
            <a:r>
              <a:rPr lang="ko-KR" altLang="en-US" sz="1100" dirty="0" smtClean="0">
                <a:latin typeface="+mn-ea"/>
              </a:rPr>
              <a:t>오후</a:t>
            </a:r>
            <a:r>
              <a:rPr lang="en-US" altLang="ko-KR" sz="1100" dirty="0" smtClean="0">
                <a:latin typeface="+mn-ea"/>
              </a:rPr>
              <a:t> @</a:t>
            </a:r>
            <a:r>
              <a:rPr lang="ko-KR" altLang="en-US" sz="1100" dirty="0" smtClean="0">
                <a:latin typeface="+mn-ea"/>
              </a:rPr>
              <a:t>서울시</a:t>
            </a:r>
            <a:endParaRPr lang="en-US" altLang="ko-KR" sz="1100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- </a:t>
            </a:r>
            <a:r>
              <a:rPr lang="ko-KR" altLang="en-US" sz="1100" dirty="0" smtClean="0">
                <a:latin typeface="+mn-ea"/>
              </a:rPr>
              <a:t>심화워크숍</a:t>
            </a:r>
            <a:r>
              <a:rPr lang="en-US" altLang="ko-KR" sz="1100" dirty="0" smtClean="0">
                <a:latin typeface="+mn-ea"/>
              </a:rPr>
              <a:t>: 7/18(</a:t>
            </a:r>
            <a:r>
              <a:rPr lang="ko-KR" altLang="en-US" sz="1100" dirty="0" smtClean="0">
                <a:latin typeface="+mn-ea"/>
              </a:rPr>
              <a:t>화</a:t>
            </a:r>
            <a:r>
              <a:rPr lang="en-US" altLang="ko-KR" sz="1100" dirty="0" smtClean="0">
                <a:latin typeface="+mn-ea"/>
              </a:rPr>
              <a:t>)-19(</a:t>
            </a:r>
            <a:r>
              <a:rPr lang="ko-KR" altLang="en-US" sz="1100" dirty="0" smtClean="0">
                <a:latin typeface="+mn-ea"/>
              </a:rPr>
              <a:t>수</a:t>
            </a:r>
            <a:r>
              <a:rPr lang="en-US" altLang="ko-KR" sz="1100" dirty="0" smtClean="0">
                <a:latin typeface="+mn-ea"/>
              </a:rPr>
              <a:t>) 1</a:t>
            </a:r>
            <a:r>
              <a:rPr lang="ko-KR" altLang="en-US" sz="1100" dirty="0" smtClean="0">
                <a:latin typeface="+mn-ea"/>
              </a:rPr>
              <a:t>박</a:t>
            </a:r>
            <a:r>
              <a:rPr lang="en-US" altLang="ko-KR" sz="1100" dirty="0" smtClean="0">
                <a:latin typeface="+mn-ea"/>
              </a:rPr>
              <a:t>2</a:t>
            </a:r>
            <a:r>
              <a:rPr lang="ko-KR" altLang="en-US" sz="1100" dirty="0" smtClean="0">
                <a:latin typeface="+mn-ea"/>
              </a:rPr>
              <a:t>일 </a:t>
            </a:r>
            <a:r>
              <a:rPr lang="en-US" altLang="ko-KR" sz="1100" dirty="0" smtClean="0">
                <a:latin typeface="+mn-ea"/>
              </a:rPr>
              <a:t>@</a:t>
            </a:r>
            <a:r>
              <a:rPr lang="ko-KR" altLang="en-US" sz="1100" dirty="0" err="1" smtClean="0">
                <a:latin typeface="+mn-ea"/>
              </a:rPr>
              <a:t>화성시</a:t>
            </a:r>
            <a:endParaRPr lang="en-US" altLang="ko-KR" sz="1100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- H-</a:t>
            </a:r>
            <a:r>
              <a:rPr lang="ko-KR" altLang="en-US" sz="1100" dirty="0" err="1" smtClean="0">
                <a:latin typeface="+mn-ea"/>
              </a:rPr>
              <a:t>온드림</a:t>
            </a:r>
            <a:r>
              <a:rPr lang="ko-KR" altLang="en-US" sz="1100" dirty="0" smtClean="0">
                <a:latin typeface="+mn-ea"/>
              </a:rPr>
              <a:t> 사전오디션</a:t>
            </a:r>
            <a:r>
              <a:rPr lang="en-US" altLang="ko-KR" sz="1100" dirty="0" smtClean="0">
                <a:latin typeface="+mn-ea"/>
              </a:rPr>
              <a:t>: 8</a:t>
            </a:r>
            <a:r>
              <a:rPr lang="ko-KR" altLang="en-US" sz="1100" dirty="0" err="1" smtClean="0">
                <a:latin typeface="+mn-ea"/>
              </a:rPr>
              <a:t>월중</a:t>
            </a:r>
            <a:endParaRPr lang="en-US" altLang="ko-KR" sz="1100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- </a:t>
            </a:r>
            <a:r>
              <a:rPr lang="ko-KR" altLang="en-US" sz="1100" dirty="0" smtClean="0">
                <a:latin typeface="+mn-ea"/>
              </a:rPr>
              <a:t>제안발표회</a:t>
            </a:r>
            <a:r>
              <a:rPr lang="en-US" altLang="ko-KR" sz="1100" dirty="0" smtClean="0">
                <a:latin typeface="+mn-ea"/>
              </a:rPr>
              <a:t>: 10</a:t>
            </a:r>
            <a:r>
              <a:rPr lang="ko-KR" altLang="en-US" sz="1100" dirty="0" err="1" smtClean="0">
                <a:latin typeface="+mn-ea"/>
              </a:rPr>
              <a:t>월중</a:t>
            </a:r>
            <a:r>
              <a:rPr lang="en-US" altLang="ko-KR" sz="1100" dirty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토요일</a:t>
            </a:r>
            <a:endParaRPr lang="en-US" altLang="ko-KR" sz="1100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- </a:t>
            </a:r>
            <a:r>
              <a:rPr lang="ko-KR" altLang="en-US" sz="1100" dirty="0" smtClean="0">
                <a:latin typeface="+mn-ea"/>
              </a:rPr>
              <a:t>페스티벌</a:t>
            </a:r>
            <a:r>
              <a:rPr lang="en-US" altLang="ko-KR" sz="1100" dirty="0" smtClean="0">
                <a:latin typeface="+mn-ea"/>
              </a:rPr>
              <a:t>: 12</a:t>
            </a:r>
            <a:r>
              <a:rPr lang="ko-KR" altLang="en-US" sz="1100" dirty="0" err="1" smtClean="0">
                <a:latin typeface="+mn-ea"/>
              </a:rPr>
              <a:t>월중</a:t>
            </a:r>
            <a:r>
              <a:rPr lang="ko-KR" altLang="en-US" sz="1100" dirty="0" smtClean="0">
                <a:latin typeface="+mn-ea"/>
              </a:rPr>
              <a:t> 토요일</a:t>
            </a:r>
            <a:endParaRPr lang="en-US" altLang="ko-KR" sz="1100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※ </a:t>
            </a:r>
            <a:r>
              <a:rPr lang="ko-KR" altLang="en-US" sz="1100" dirty="0" smtClean="0">
                <a:latin typeface="+mn-ea"/>
              </a:rPr>
              <a:t>활동기간 동안 </a:t>
            </a:r>
            <a:r>
              <a:rPr lang="ko-KR" altLang="en-US" sz="1100" dirty="0" err="1" smtClean="0">
                <a:latin typeface="+mn-ea"/>
              </a:rPr>
              <a:t>팀별</a:t>
            </a:r>
            <a:r>
              <a:rPr lang="ko-KR" altLang="en-US" sz="1100" dirty="0" smtClean="0">
                <a:latin typeface="+mn-ea"/>
              </a:rPr>
              <a:t> 프로젝트활동</a:t>
            </a:r>
            <a:r>
              <a:rPr lang="en-US" altLang="ko-KR" sz="1100" dirty="0" smtClean="0">
                <a:latin typeface="+mn-ea"/>
              </a:rPr>
              <a:t>(</a:t>
            </a:r>
            <a:r>
              <a:rPr lang="ko-KR" altLang="en-US" sz="1100" dirty="0" smtClean="0">
                <a:latin typeface="+mn-ea"/>
              </a:rPr>
              <a:t>회의</a:t>
            </a:r>
            <a:r>
              <a:rPr lang="en-US" altLang="ko-KR" sz="1100" dirty="0" smtClean="0">
                <a:latin typeface="+mn-ea"/>
              </a:rPr>
              <a:t>, </a:t>
            </a:r>
            <a:r>
              <a:rPr lang="ko-KR" altLang="en-US" sz="1100" dirty="0" smtClean="0">
                <a:latin typeface="+mn-ea"/>
              </a:rPr>
              <a:t>리서치 등</a:t>
            </a:r>
            <a:r>
              <a:rPr lang="en-US" altLang="ko-KR" sz="1100" dirty="0" smtClean="0">
                <a:latin typeface="+mn-ea"/>
              </a:rPr>
              <a:t>), </a:t>
            </a:r>
            <a:r>
              <a:rPr lang="ko-KR" altLang="en-US" sz="1100" dirty="0" smtClean="0">
                <a:latin typeface="+mn-ea"/>
              </a:rPr>
              <a:t>자문미팅 지속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263683" y="6082144"/>
            <a:ext cx="8617850" cy="678406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wrap="square" anchor="ctr">
            <a:noAutofit/>
          </a:bodyPr>
          <a:lstStyle/>
          <a:p>
            <a:pPr algn="ctr">
              <a:spcAft>
                <a:spcPts val="800"/>
              </a:spcAft>
            </a:pPr>
            <a:r>
              <a:rPr lang="ko-KR" altLang="en-US" sz="1200" dirty="0" smtClean="0">
                <a:latin typeface="+mn-ea"/>
              </a:rPr>
              <a:t>▶ </a:t>
            </a:r>
            <a:r>
              <a:rPr lang="en-US" altLang="ko-KR" sz="1200" dirty="0" smtClean="0">
                <a:latin typeface="+mn-ea"/>
              </a:rPr>
              <a:t>H-Social Creator 1,2</a:t>
            </a:r>
            <a:r>
              <a:rPr lang="ko-KR" altLang="en-US" sz="1200" dirty="0" smtClean="0">
                <a:latin typeface="+mn-ea"/>
              </a:rPr>
              <a:t>기 활동 참고링크</a:t>
            </a:r>
            <a:r>
              <a:rPr lang="en-US" altLang="ko-KR" sz="1200" dirty="0" smtClean="0">
                <a:latin typeface="+mn-ea"/>
              </a:rPr>
              <a:t>: </a:t>
            </a:r>
            <a:r>
              <a:rPr lang="en-US" altLang="ko-KR" sz="1200" dirty="0" smtClean="0">
                <a:latin typeface="+mn-ea"/>
                <a:hlinkClick r:id="rId2"/>
              </a:rPr>
              <a:t>http://cafe.naver.com/hsocialcreator</a:t>
            </a:r>
            <a:endParaRPr lang="en-US" altLang="ko-KR" sz="1200" dirty="0" smtClean="0">
              <a:latin typeface="+mn-ea"/>
            </a:endParaRPr>
          </a:p>
          <a:p>
            <a:pPr algn="ctr">
              <a:spcAft>
                <a:spcPts val="800"/>
              </a:spcAft>
            </a:pPr>
            <a:r>
              <a:rPr lang="ko-KR" altLang="en-US" sz="1200" dirty="0" smtClean="0">
                <a:latin typeface="+mn-ea"/>
              </a:rPr>
              <a:t>▶ 문의</a:t>
            </a:r>
            <a:r>
              <a:rPr lang="en-US" altLang="ko-KR" sz="1200" dirty="0" smtClean="0">
                <a:latin typeface="+mn-ea"/>
              </a:rPr>
              <a:t>: MYSC </a:t>
            </a:r>
            <a:r>
              <a:rPr lang="ko-KR" altLang="en-US" sz="1200" dirty="0" smtClean="0">
                <a:latin typeface="+mn-ea"/>
              </a:rPr>
              <a:t>김세은 선임연구원 </a:t>
            </a:r>
            <a:r>
              <a:rPr lang="en-US" altLang="ko-KR" sz="1200" dirty="0" smtClean="0">
                <a:latin typeface="+mn-ea"/>
              </a:rPr>
              <a:t>(02)499-4111, hsc@mysc.co.kr)</a:t>
            </a:r>
            <a:endParaRPr lang="ko-KR" altLang="en-US" sz="1200" dirty="0" smtClean="0"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4572000" y="628098"/>
            <a:ext cx="4397272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ko-KR" altLang="en-US" sz="1100" b="1" u="sng" dirty="0" smtClean="0">
                <a:latin typeface="+mn-ea"/>
              </a:rPr>
              <a:t>■ 참고</a:t>
            </a:r>
            <a:r>
              <a:rPr lang="en-US" altLang="ko-KR" sz="1100" b="1" u="sng" dirty="0" smtClean="0">
                <a:latin typeface="+mn-ea"/>
              </a:rPr>
              <a:t>: H-Social Creator 1,2</a:t>
            </a:r>
            <a:r>
              <a:rPr lang="ko-KR" altLang="en-US" sz="1100" b="1" u="sng" dirty="0" smtClean="0">
                <a:latin typeface="+mn-ea"/>
              </a:rPr>
              <a:t>기 활동모습</a:t>
            </a:r>
            <a:endParaRPr lang="ko-KR" altLang="en-US" sz="1100" dirty="0" smtClean="0">
              <a:latin typeface="+mn-ea"/>
            </a:endParaRPr>
          </a:p>
        </p:txBody>
      </p:sp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256" y="1274675"/>
            <a:ext cx="1689062" cy="1126156"/>
          </a:xfrm>
          <a:prstGeom prst="rect">
            <a:avLst/>
          </a:prstGeom>
        </p:spPr>
      </p:pic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182215" y="1010375"/>
            <a:ext cx="1553670" cy="1035886"/>
          </a:xfrm>
          <a:prstGeom prst="rect">
            <a:avLst/>
          </a:prstGeom>
        </p:spPr>
      </p:pic>
      <p:pic>
        <p:nvPicPr>
          <p:cNvPr id="8" name="그림 7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512" y="2182428"/>
            <a:ext cx="1933374" cy="1087454"/>
          </a:xfrm>
          <a:prstGeom prst="rect">
            <a:avLst/>
          </a:prstGeom>
        </p:spPr>
      </p:pic>
      <p:pic>
        <p:nvPicPr>
          <p:cNvPr id="11" name="그림 10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256" y="2547175"/>
            <a:ext cx="1964562" cy="1309197"/>
          </a:xfrm>
          <a:prstGeom prst="rect">
            <a:avLst/>
          </a:prstGeom>
        </p:spPr>
      </p:pic>
      <p:pic>
        <p:nvPicPr>
          <p:cNvPr id="16" name="그림 15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5096557" y="3444949"/>
            <a:ext cx="1622517" cy="1081556"/>
          </a:xfrm>
          <a:prstGeom prst="rect">
            <a:avLst/>
          </a:prstGeom>
        </p:spPr>
      </p:pic>
      <p:pic>
        <p:nvPicPr>
          <p:cNvPr id="21" name="그림 20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6949256" y="4057882"/>
            <a:ext cx="1788340" cy="1192227"/>
          </a:xfrm>
          <a:prstGeom prst="rect">
            <a:avLst/>
          </a:prstGeom>
        </p:spPr>
      </p:pic>
      <p:pic>
        <p:nvPicPr>
          <p:cNvPr id="23" name="그림 22"/>
          <p:cNvPicPr>
            <a:picLocks noChangeAspect="1"/>
          </p:cNvPicPr>
          <p:nvPr/>
        </p:nvPicPr>
        <p:blipFill>
          <a:blip r:embed="rId9" cstate="print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4802513" y="4722566"/>
            <a:ext cx="1939982" cy="10972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433083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16850"/>
            <a:ext cx="9144000" cy="6841150"/>
          </a:xfrm>
          <a:prstGeom prst="rect">
            <a:avLst/>
          </a:prstGeom>
          <a:solidFill>
            <a:schemeClr val="accent1">
              <a:lumMod val="20000"/>
              <a:lumOff val="8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63683" y="94734"/>
            <a:ext cx="5058885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사회혁신옴부즈맨</a:t>
            </a:r>
            <a:r>
              <a:rPr lang="en-US" altLang="ko-KR" b="1" dirty="0" smtClean="0">
                <a:solidFill>
                  <a:schemeClr val="bg1"/>
                </a:solidFill>
              </a:rPr>
              <a:t>_H-Social Creator 3</a:t>
            </a:r>
            <a:r>
              <a:rPr lang="ko-KR" altLang="en-US" b="1" dirty="0" smtClean="0">
                <a:solidFill>
                  <a:schemeClr val="bg1"/>
                </a:solidFill>
              </a:rPr>
              <a:t>기 미션주제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3" name="직사각형 12"/>
          <p:cNvSpPr/>
          <p:nvPr/>
        </p:nvSpPr>
        <p:spPr>
          <a:xfrm>
            <a:off x="263682" y="628098"/>
            <a:ext cx="8617851" cy="26161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ko-KR" altLang="en-US" sz="1100" b="1" u="sng" dirty="0" smtClean="0">
                <a:latin typeface="+mn-ea"/>
              </a:rPr>
              <a:t>■ 사회혁신옴부즈맨</a:t>
            </a:r>
            <a:r>
              <a:rPr lang="en-US" altLang="ko-KR" sz="1100" b="1" u="sng" dirty="0" smtClean="0">
                <a:latin typeface="+mn-ea"/>
              </a:rPr>
              <a:t>_H-Social Creator 3</a:t>
            </a:r>
            <a:r>
              <a:rPr lang="ko-KR" altLang="en-US" sz="1100" b="1" u="sng" dirty="0" smtClean="0">
                <a:latin typeface="+mn-ea"/>
              </a:rPr>
              <a:t>기</a:t>
            </a:r>
            <a:r>
              <a:rPr lang="en-US" altLang="ko-KR" sz="1100" b="1" u="sng" dirty="0" smtClean="0">
                <a:latin typeface="+mn-ea"/>
              </a:rPr>
              <a:t> </a:t>
            </a:r>
            <a:r>
              <a:rPr lang="ko-KR" altLang="en-US" sz="1100" b="1" u="sng" dirty="0" smtClean="0">
                <a:latin typeface="+mn-ea"/>
              </a:rPr>
              <a:t>미션주제 </a:t>
            </a:r>
            <a:r>
              <a:rPr lang="en-US" altLang="ko-KR" sz="1100" b="1" u="sng" dirty="0" smtClean="0">
                <a:latin typeface="+mn-ea"/>
              </a:rPr>
              <a:t>(</a:t>
            </a:r>
            <a:r>
              <a:rPr lang="ko-KR" altLang="en-US" sz="1100" b="1" u="sng" dirty="0" err="1" smtClean="0">
                <a:latin typeface="+mn-ea"/>
              </a:rPr>
              <a:t>지원신청시</a:t>
            </a:r>
            <a:r>
              <a:rPr lang="ko-KR" altLang="en-US" sz="1100" b="1" u="sng" dirty="0" smtClean="0">
                <a:latin typeface="+mn-ea"/>
              </a:rPr>
              <a:t> </a:t>
            </a:r>
            <a:r>
              <a:rPr lang="ko-KR" altLang="en-US" sz="1100" b="1" u="sng" dirty="0" err="1" smtClean="0">
                <a:latin typeface="+mn-ea"/>
              </a:rPr>
              <a:t>택</a:t>
            </a:r>
            <a:r>
              <a:rPr lang="en-US" altLang="ko-KR" sz="1100" b="1" u="sng" dirty="0" smtClean="0">
                <a:latin typeface="+mn-ea"/>
              </a:rPr>
              <a:t>1)</a:t>
            </a:r>
            <a:endParaRPr lang="ko-KR" altLang="en-US" sz="1100" dirty="0" smtClean="0">
              <a:latin typeface="+mn-ea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63683" y="6082144"/>
            <a:ext cx="8617850" cy="678406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wrap="square" anchor="ctr">
            <a:noAutofit/>
          </a:bodyPr>
          <a:lstStyle/>
          <a:p>
            <a:pPr algn="ctr">
              <a:spcAft>
                <a:spcPts val="800"/>
              </a:spcAft>
            </a:pPr>
            <a:r>
              <a:rPr lang="ko-KR" altLang="en-US" sz="1200" dirty="0" smtClean="0">
                <a:latin typeface="+mn-ea"/>
              </a:rPr>
              <a:t>▶ </a:t>
            </a:r>
            <a:r>
              <a:rPr lang="en-US" altLang="ko-KR" sz="1200" dirty="0" smtClean="0">
                <a:latin typeface="+mn-ea"/>
              </a:rPr>
              <a:t>H-Social Creator 1,2</a:t>
            </a:r>
            <a:r>
              <a:rPr lang="ko-KR" altLang="en-US" sz="1200" dirty="0" smtClean="0">
                <a:latin typeface="+mn-ea"/>
              </a:rPr>
              <a:t>기 활동 참고링크</a:t>
            </a:r>
            <a:r>
              <a:rPr lang="en-US" altLang="ko-KR" sz="1200" dirty="0" smtClean="0">
                <a:latin typeface="+mn-ea"/>
              </a:rPr>
              <a:t>: </a:t>
            </a:r>
            <a:r>
              <a:rPr lang="en-US" altLang="ko-KR" sz="1200" dirty="0" smtClean="0">
                <a:latin typeface="+mn-ea"/>
                <a:hlinkClick r:id="rId2"/>
              </a:rPr>
              <a:t>http://cafe.naver.com/hsocialcreator</a:t>
            </a:r>
            <a:endParaRPr lang="en-US" altLang="ko-KR" sz="1200" dirty="0" smtClean="0">
              <a:latin typeface="+mn-ea"/>
            </a:endParaRPr>
          </a:p>
          <a:p>
            <a:pPr algn="ctr">
              <a:spcAft>
                <a:spcPts val="800"/>
              </a:spcAft>
            </a:pPr>
            <a:r>
              <a:rPr lang="ko-KR" altLang="en-US" sz="1200" dirty="0" smtClean="0">
                <a:latin typeface="+mn-ea"/>
              </a:rPr>
              <a:t>▶ 문의</a:t>
            </a:r>
            <a:r>
              <a:rPr lang="en-US" altLang="ko-KR" sz="1200" dirty="0" smtClean="0">
                <a:latin typeface="+mn-ea"/>
              </a:rPr>
              <a:t>: MYSC </a:t>
            </a:r>
            <a:r>
              <a:rPr lang="ko-KR" altLang="en-US" sz="1200" dirty="0" smtClean="0">
                <a:latin typeface="+mn-ea"/>
              </a:rPr>
              <a:t>김세은 선임연구원 </a:t>
            </a:r>
            <a:r>
              <a:rPr lang="en-US" altLang="ko-KR" sz="1200" dirty="0" smtClean="0">
                <a:latin typeface="+mn-ea"/>
              </a:rPr>
              <a:t>(02)499-4111, hsc@mysc.co.kr)</a:t>
            </a:r>
            <a:endParaRPr lang="ko-KR" altLang="en-US" sz="1200" dirty="0" smtClean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263682" y="1122569"/>
            <a:ext cx="1074050" cy="1800000"/>
          </a:xfrm>
          <a:prstGeom prst="rect">
            <a:avLst/>
          </a:prstGeom>
          <a:solidFill>
            <a:srgbClr val="012C5F"/>
          </a:solidFill>
          <a:ln>
            <a:solidFill>
              <a:srgbClr val="012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</a:pPr>
            <a:r>
              <a:rPr lang="ko-KR" altLang="en-US" sz="1100" b="1" dirty="0">
                <a:latin typeface="+mn-ea"/>
              </a:rPr>
              <a:t>① </a:t>
            </a:r>
            <a:endParaRPr lang="en-US" altLang="ko-KR" sz="1100" b="1" dirty="0" smtClean="0">
              <a:latin typeface="+mn-ea"/>
            </a:endParaRPr>
          </a:p>
          <a:p>
            <a:pPr algn="ctr">
              <a:spcAft>
                <a:spcPts val="800"/>
              </a:spcAft>
            </a:pPr>
            <a:r>
              <a:rPr lang="ko-KR" altLang="en-US" sz="1100" b="1" dirty="0" smtClean="0">
                <a:latin typeface="+mn-ea"/>
              </a:rPr>
              <a:t>자동차로 인해</a:t>
            </a:r>
            <a:r>
              <a:rPr lang="en-US" altLang="ko-KR" sz="1100" b="1" dirty="0" smtClean="0">
                <a:latin typeface="+mn-ea"/>
              </a:rPr>
              <a:t/>
            </a:r>
            <a:br>
              <a:rPr lang="en-US" altLang="ko-KR" sz="1100" b="1" dirty="0" smtClean="0">
                <a:latin typeface="+mn-ea"/>
              </a:rPr>
            </a:br>
            <a:r>
              <a:rPr lang="ko-KR" altLang="en-US" sz="1100" b="1" dirty="0" smtClean="0">
                <a:latin typeface="+mn-ea"/>
              </a:rPr>
              <a:t>발생되는 </a:t>
            </a:r>
            <a:r>
              <a:rPr lang="en-US" altLang="ko-KR" sz="1100" b="1" dirty="0">
                <a:latin typeface="+mn-ea"/>
              </a:rPr>
              <a:t/>
            </a:r>
            <a:br>
              <a:rPr lang="en-US" altLang="ko-KR" sz="1100" b="1" dirty="0">
                <a:latin typeface="+mn-ea"/>
              </a:rPr>
            </a:br>
            <a:r>
              <a:rPr lang="ko-KR" altLang="en-US" sz="1100" b="1" dirty="0" smtClean="0">
                <a:latin typeface="+mn-ea"/>
              </a:rPr>
              <a:t>환경</a:t>
            </a:r>
            <a:r>
              <a:rPr lang="en-US" altLang="ko-KR" sz="1100" b="1" dirty="0">
                <a:latin typeface="+mn-ea"/>
              </a:rPr>
              <a:t>·</a:t>
            </a:r>
            <a:r>
              <a:rPr lang="ko-KR" altLang="en-US" sz="1100" b="1" dirty="0" smtClean="0">
                <a:latin typeface="+mn-ea"/>
              </a:rPr>
              <a:t>사회문제</a:t>
            </a:r>
            <a:r>
              <a:rPr lang="en-US" altLang="ko-KR" sz="1100" b="1" dirty="0" smtClean="0">
                <a:latin typeface="+mn-ea"/>
              </a:rPr>
              <a:t/>
            </a:r>
            <a:br>
              <a:rPr lang="en-US" altLang="ko-KR" sz="1100" b="1" dirty="0" smtClean="0">
                <a:latin typeface="+mn-ea"/>
              </a:rPr>
            </a:br>
            <a:r>
              <a:rPr lang="ko-KR" altLang="en-US" sz="1100" b="1" dirty="0" smtClean="0">
                <a:latin typeface="+mn-ea"/>
              </a:rPr>
              <a:t>해소</a:t>
            </a:r>
            <a:endParaRPr lang="en-US" altLang="ko-KR" sz="1100" b="1" dirty="0"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4687000" y="1111569"/>
            <a:ext cx="1074050" cy="1800000"/>
          </a:xfrm>
          <a:prstGeom prst="rect">
            <a:avLst/>
          </a:prstGeom>
          <a:solidFill>
            <a:srgbClr val="012C5F"/>
          </a:solidFill>
          <a:ln>
            <a:solidFill>
              <a:srgbClr val="012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</a:pPr>
            <a:r>
              <a:rPr lang="ko-KR" altLang="en-US" sz="1100" b="1" dirty="0" smtClean="0">
                <a:latin typeface="+mn-ea"/>
              </a:rPr>
              <a:t>② </a:t>
            </a:r>
            <a:endParaRPr lang="en-US" altLang="ko-KR" sz="1100" b="1" dirty="0" smtClean="0">
              <a:latin typeface="+mn-ea"/>
            </a:endParaRPr>
          </a:p>
          <a:p>
            <a:pPr algn="ctr">
              <a:spcAft>
                <a:spcPts val="800"/>
              </a:spcAft>
            </a:pPr>
            <a:r>
              <a:rPr lang="ko-KR" altLang="en-US" sz="1100" b="1" dirty="0" smtClean="0">
                <a:latin typeface="+mn-ea"/>
              </a:rPr>
              <a:t>교통약자 </a:t>
            </a:r>
            <a:r>
              <a:rPr lang="en-US" altLang="ko-KR" sz="1100" b="1" dirty="0" smtClean="0">
                <a:latin typeface="+mn-ea"/>
              </a:rPr>
              <a:t/>
            </a:r>
            <a:br>
              <a:rPr lang="en-US" altLang="ko-KR" sz="1100" b="1" dirty="0" smtClean="0">
                <a:latin typeface="+mn-ea"/>
              </a:rPr>
            </a:br>
            <a:r>
              <a:rPr lang="ko-KR" altLang="en-US" sz="1100" b="1" dirty="0" smtClean="0">
                <a:latin typeface="+mn-ea"/>
              </a:rPr>
              <a:t>이동권</a:t>
            </a:r>
            <a:r>
              <a:rPr lang="en-US" altLang="ko-KR" sz="1100" b="1" dirty="0" smtClean="0">
                <a:latin typeface="+mn-ea"/>
              </a:rPr>
              <a:t/>
            </a:r>
            <a:br>
              <a:rPr lang="en-US" altLang="ko-KR" sz="1100" b="1" dirty="0" smtClean="0">
                <a:latin typeface="+mn-ea"/>
              </a:rPr>
            </a:br>
            <a:r>
              <a:rPr lang="en-US" altLang="ko-KR" sz="1100" b="1" dirty="0" smtClean="0">
                <a:latin typeface="+mn-ea"/>
              </a:rPr>
              <a:t>(mobility)</a:t>
            </a:r>
            <a:br>
              <a:rPr lang="en-US" altLang="ko-KR" sz="1100" b="1" dirty="0" smtClean="0">
                <a:latin typeface="+mn-ea"/>
              </a:rPr>
            </a:br>
            <a:r>
              <a:rPr lang="ko-KR" altLang="en-US" sz="1100" b="1" dirty="0" smtClean="0">
                <a:latin typeface="+mn-ea"/>
              </a:rPr>
              <a:t>증진</a:t>
            </a:r>
            <a:endParaRPr lang="en-US" altLang="ko-KR" sz="1100" b="1" dirty="0">
              <a:latin typeface="+mn-ea"/>
            </a:endParaRPr>
          </a:p>
        </p:txBody>
      </p:sp>
      <p:sp>
        <p:nvSpPr>
          <p:cNvPr id="9" name="직사각형 8"/>
          <p:cNvSpPr/>
          <p:nvPr/>
        </p:nvSpPr>
        <p:spPr>
          <a:xfrm>
            <a:off x="263682" y="3171173"/>
            <a:ext cx="1074050" cy="1800000"/>
          </a:xfrm>
          <a:prstGeom prst="rect">
            <a:avLst/>
          </a:prstGeom>
          <a:solidFill>
            <a:srgbClr val="012C5F"/>
          </a:solidFill>
          <a:ln>
            <a:solidFill>
              <a:srgbClr val="012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</a:pPr>
            <a:r>
              <a:rPr lang="ko-KR" altLang="en-US" sz="1100" b="1" dirty="0" smtClean="0">
                <a:latin typeface="+mn-ea"/>
              </a:rPr>
              <a:t>③ </a:t>
            </a:r>
            <a:endParaRPr lang="en-US" altLang="ko-KR" sz="1100" b="1" dirty="0" smtClean="0">
              <a:latin typeface="+mn-ea"/>
            </a:endParaRPr>
          </a:p>
          <a:p>
            <a:pPr algn="ctr">
              <a:spcAft>
                <a:spcPts val="800"/>
              </a:spcAft>
            </a:pPr>
            <a:r>
              <a:rPr lang="ko-KR" altLang="en-US" sz="1100" b="1" dirty="0" smtClean="0">
                <a:latin typeface="+mn-ea"/>
              </a:rPr>
              <a:t>경제약자와 </a:t>
            </a:r>
            <a:r>
              <a:rPr lang="en-US" altLang="ko-KR" sz="1100" b="1" dirty="0" smtClean="0">
                <a:latin typeface="+mn-ea"/>
              </a:rPr>
              <a:t/>
            </a:r>
            <a:br>
              <a:rPr lang="en-US" altLang="ko-KR" sz="1100" b="1" dirty="0" smtClean="0">
                <a:latin typeface="+mn-ea"/>
              </a:rPr>
            </a:br>
            <a:r>
              <a:rPr lang="ko-KR" altLang="en-US" sz="1100" b="1" dirty="0" smtClean="0">
                <a:latin typeface="+mn-ea"/>
              </a:rPr>
              <a:t>함께 성장하는</a:t>
            </a:r>
            <a:r>
              <a:rPr lang="en-US" altLang="ko-KR" sz="1100" b="1" dirty="0" smtClean="0">
                <a:latin typeface="+mn-ea"/>
              </a:rPr>
              <a:t/>
            </a:r>
            <a:br>
              <a:rPr lang="en-US" altLang="ko-KR" sz="1100" b="1" dirty="0" smtClean="0">
                <a:latin typeface="+mn-ea"/>
              </a:rPr>
            </a:br>
            <a:r>
              <a:rPr lang="ko-KR" altLang="en-US" sz="1100" b="1" dirty="0" smtClean="0">
                <a:latin typeface="+mn-ea"/>
              </a:rPr>
              <a:t>새로운 일자리</a:t>
            </a:r>
            <a:r>
              <a:rPr lang="en-US" altLang="ko-KR" sz="1100" b="1" dirty="0" smtClean="0">
                <a:latin typeface="+mn-ea"/>
              </a:rPr>
              <a:t/>
            </a:r>
            <a:br>
              <a:rPr lang="en-US" altLang="ko-KR" sz="1100" b="1" dirty="0" smtClean="0">
                <a:latin typeface="+mn-ea"/>
              </a:rPr>
            </a:br>
            <a:r>
              <a:rPr lang="ko-KR" altLang="en-US" sz="1100" b="1" dirty="0" smtClean="0">
                <a:latin typeface="+mn-ea"/>
              </a:rPr>
              <a:t>창출</a:t>
            </a:r>
            <a:endParaRPr lang="en-US" altLang="ko-KR" sz="1100" b="1" dirty="0">
              <a:latin typeface="+mn-ea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4687608" y="3171173"/>
            <a:ext cx="1074050" cy="1800000"/>
          </a:xfrm>
          <a:prstGeom prst="rect">
            <a:avLst/>
          </a:prstGeom>
          <a:solidFill>
            <a:srgbClr val="012C5F"/>
          </a:solidFill>
          <a:ln>
            <a:solidFill>
              <a:srgbClr val="012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</a:pPr>
            <a:r>
              <a:rPr lang="ko-KR" altLang="en-US" sz="1100" b="1" dirty="0" smtClean="0">
                <a:latin typeface="+mn-ea"/>
              </a:rPr>
              <a:t>④ </a:t>
            </a:r>
            <a:endParaRPr lang="en-US" altLang="ko-KR" sz="1100" b="1" dirty="0" smtClean="0">
              <a:latin typeface="+mn-ea"/>
            </a:endParaRPr>
          </a:p>
          <a:p>
            <a:pPr algn="ctr">
              <a:spcAft>
                <a:spcPts val="800"/>
              </a:spcAft>
            </a:pPr>
            <a:r>
              <a:rPr lang="ko-KR" altLang="en-US" sz="1100" b="1" dirty="0" smtClean="0">
                <a:latin typeface="+mn-ea"/>
              </a:rPr>
              <a:t>창의문화가</a:t>
            </a:r>
            <a:r>
              <a:rPr lang="en-US" altLang="ko-KR" sz="1100" b="1" dirty="0" smtClean="0">
                <a:latin typeface="+mn-ea"/>
              </a:rPr>
              <a:t/>
            </a:r>
            <a:br>
              <a:rPr lang="en-US" altLang="ko-KR" sz="1100" b="1" dirty="0" smtClean="0">
                <a:latin typeface="+mn-ea"/>
              </a:rPr>
            </a:br>
            <a:r>
              <a:rPr lang="ko-KR" altLang="en-US" sz="1100" b="1" dirty="0" smtClean="0">
                <a:latin typeface="+mn-ea"/>
              </a:rPr>
              <a:t>숨쉬는 </a:t>
            </a:r>
            <a:r>
              <a:rPr lang="en-US" altLang="ko-KR" sz="1100" b="1" dirty="0" smtClean="0">
                <a:latin typeface="+mn-ea"/>
              </a:rPr>
              <a:t/>
            </a:r>
            <a:br>
              <a:rPr lang="en-US" altLang="ko-KR" sz="1100" b="1" dirty="0" smtClean="0">
                <a:latin typeface="+mn-ea"/>
              </a:rPr>
            </a:br>
            <a:r>
              <a:rPr lang="ko-KR" altLang="en-US" sz="1100" b="1" dirty="0" smtClean="0">
                <a:latin typeface="+mn-ea"/>
              </a:rPr>
              <a:t>지속 가능한</a:t>
            </a:r>
            <a:r>
              <a:rPr lang="en-US" altLang="ko-KR" sz="1100" b="1" dirty="0" smtClean="0">
                <a:latin typeface="+mn-ea"/>
              </a:rPr>
              <a:t/>
            </a:r>
            <a:br>
              <a:rPr lang="en-US" altLang="ko-KR" sz="1100" b="1" dirty="0" smtClean="0">
                <a:latin typeface="+mn-ea"/>
              </a:rPr>
            </a:br>
            <a:r>
              <a:rPr lang="ko-KR" altLang="en-US" sz="1100" b="1" dirty="0" smtClean="0">
                <a:latin typeface="+mn-ea"/>
              </a:rPr>
              <a:t>도시 조성</a:t>
            </a:r>
            <a:endParaRPr lang="en-US" altLang="ko-KR" sz="1100" b="1" dirty="0">
              <a:latin typeface="+mn-ea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63682" y="5263631"/>
            <a:ext cx="1329266" cy="612235"/>
          </a:xfrm>
          <a:prstGeom prst="rect">
            <a:avLst/>
          </a:prstGeom>
          <a:solidFill>
            <a:srgbClr val="012C5F"/>
          </a:solidFill>
          <a:ln>
            <a:solidFill>
              <a:srgbClr val="012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spcAft>
                <a:spcPts val="800"/>
              </a:spcAft>
            </a:pPr>
            <a:r>
              <a:rPr lang="ko-KR" altLang="en-US" sz="1100" b="1" dirty="0" smtClean="0">
                <a:latin typeface="+mn-ea"/>
              </a:rPr>
              <a:t>⑤ </a:t>
            </a:r>
            <a:endParaRPr lang="en-US" altLang="ko-KR" sz="1100" b="1" dirty="0" smtClean="0">
              <a:latin typeface="+mn-ea"/>
            </a:endParaRPr>
          </a:p>
          <a:p>
            <a:pPr algn="ctr">
              <a:spcAft>
                <a:spcPts val="800"/>
              </a:spcAft>
            </a:pPr>
            <a:r>
              <a:rPr lang="ko-KR" altLang="en-US" sz="1100" b="1" dirty="0" smtClean="0">
                <a:latin typeface="+mn-ea"/>
              </a:rPr>
              <a:t>자율 주제</a:t>
            </a:r>
            <a:endParaRPr lang="en-US" altLang="ko-KR" sz="1100" b="1" dirty="0">
              <a:latin typeface="+mn-ea"/>
            </a:endParaRPr>
          </a:p>
        </p:txBody>
      </p:sp>
      <p:sp>
        <p:nvSpPr>
          <p:cNvPr id="12" name="직사각형 11"/>
          <p:cNvSpPr/>
          <p:nvPr/>
        </p:nvSpPr>
        <p:spPr>
          <a:xfrm>
            <a:off x="1634067" y="5255016"/>
            <a:ext cx="7247466" cy="620850"/>
          </a:xfrm>
          <a:prstGeom prst="rect">
            <a:avLst/>
          </a:prstGeom>
          <a:solidFill>
            <a:schemeClr val="bg1"/>
          </a:solidFill>
          <a:ln w="6350">
            <a:solidFill>
              <a:srgbClr val="012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spcAft>
                <a:spcPts val="800"/>
              </a:spcAft>
              <a:buFontTx/>
              <a:buChar char="-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현대자동차 역량과 자원을 활용한 사회문제 해결 아이디어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spcAft>
                <a:spcPts val="800"/>
              </a:spcAft>
              <a:buFontTx/>
              <a:buChar char="-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단순 일회성 캠페인 지양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지속 가능한 모델 권장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4" name="직사각형 13"/>
          <p:cNvSpPr/>
          <p:nvPr/>
        </p:nvSpPr>
        <p:spPr>
          <a:xfrm>
            <a:off x="1383729" y="3173559"/>
            <a:ext cx="3060000" cy="1797614"/>
          </a:xfrm>
          <a:prstGeom prst="rect">
            <a:avLst/>
          </a:prstGeom>
          <a:solidFill>
            <a:schemeClr val="bg1"/>
          </a:solidFill>
          <a:ln w="6350">
            <a:solidFill>
              <a:srgbClr val="012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spcAft>
                <a:spcPts val="800"/>
              </a:spcAft>
              <a:buFontTx/>
              <a:buChar char="-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청년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경력단절여성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장애인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br>
              <a:rPr lang="en-US" altLang="ko-KR" sz="1100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베이비붐은퇴세대 등 대상 자율 선택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spcAft>
                <a:spcPts val="800"/>
              </a:spcAft>
              <a:buFontTx/>
              <a:buChar char="-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단순 일회성 직업교육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/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고용확대 지양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br>
              <a:rPr lang="en-US" altLang="ko-KR" sz="1100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지속 가능한 모델 권장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5" name="직사각형 14"/>
          <p:cNvSpPr/>
          <p:nvPr/>
        </p:nvSpPr>
        <p:spPr>
          <a:xfrm>
            <a:off x="5821533" y="3173559"/>
            <a:ext cx="3060000" cy="1797614"/>
          </a:xfrm>
          <a:prstGeom prst="rect">
            <a:avLst/>
          </a:prstGeom>
          <a:solidFill>
            <a:schemeClr val="bg1"/>
          </a:solidFill>
          <a:ln w="6350">
            <a:solidFill>
              <a:srgbClr val="012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spcAft>
                <a:spcPts val="800"/>
              </a:spcAft>
              <a:buFontTx/>
              <a:buChar char="-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현대자동차 생산공장이 위치한 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지역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(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울산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아산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전주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)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을 중심으로 하되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지역 자율 선택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spcAft>
                <a:spcPts val="800"/>
              </a:spcAft>
              <a:buFontTx/>
              <a:buChar char="-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제조업 부활을 위한 </a:t>
            </a:r>
            <a:r>
              <a:rPr lang="ko-KR" altLang="en-US" sz="1100" dirty="0" err="1" smtClean="0">
                <a:solidFill>
                  <a:schemeClr val="tx1"/>
                </a:solidFill>
                <a:latin typeface="+mn-ea"/>
              </a:rPr>
              <a:t>스타트업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 활성화</a:t>
            </a:r>
            <a:r>
              <a:rPr lang="en-US" altLang="ko-KR" sz="1100" dirty="0">
                <a:solidFill>
                  <a:schemeClr val="tx1"/>
                </a:solidFill>
                <a:latin typeface="+mn-ea"/>
              </a:rPr>
              <a:t>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및 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창의문화 조성 등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spcAft>
                <a:spcPts val="800"/>
              </a:spcAft>
              <a:buFontTx/>
              <a:buChar char="-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단순 일회성 캠페인 지양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br>
              <a:rPr lang="en-US" altLang="ko-KR" sz="1100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지속 가능한 모델 권장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6" name="직사각형 15"/>
          <p:cNvSpPr/>
          <p:nvPr/>
        </p:nvSpPr>
        <p:spPr>
          <a:xfrm>
            <a:off x="5821533" y="1113955"/>
            <a:ext cx="3060000" cy="1797614"/>
          </a:xfrm>
          <a:prstGeom prst="rect">
            <a:avLst/>
          </a:prstGeom>
          <a:solidFill>
            <a:schemeClr val="bg1"/>
          </a:solidFill>
          <a:ln w="6350">
            <a:solidFill>
              <a:srgbClr val="012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spcAft>
                <a:spcPts val="800"/>
              </a:spcAft>
              <a:buFontTx/>
              <a:buChar char="-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장애인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시니어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어린이 등 대상 자율 선택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spcAft>
                <a:spcPts val="800"/>
              </a:spcAft>
              <a:buFontTx/>
              <a:buChar char="-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단순 일회성 캠페인 지양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br>
              <a:rPr lang="en-US" altLang="ko-KR" sz="1100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지속 가능한 모델 권장</a:t>
            </a:r>
            <a:endParaRPr lang="en-US" altLang="ko-KR" sz="1100" dirty="0">
              <a:solidFill>
                <a:schemeClr val="tx1"/>
              </a:solidFill>
              <a:latin typeface="+mn-ea"/>
            </a:endParaRPr>
          </a:p>
        </p:txBody>
      </p:sp>
      <p:sp>
        <p:nvSpPr>
          <p:cNvPr id="18" name="직사각형 17"/>
          <p:cNvSpPr/>
          <p:nvPr/>
        </p:nvSpPr>
        <p:spPr>
          <a:xfrm>
            <a:off x="1383729" y="1113955"/>
            <a:ext cx="3060000" cy="1797614"/>
          </a:xfrm>
          <a:prstGeom prst="rect">
            <a:avLst/>
          </a:prstGeom>
          <a:solidFill>
            <a:schemeClr val="bg1"/>
          </a:solidFill>
          <a:ln w="6350">
            <a:solidFill>
              <a:srgbClr val="012C5F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171450" indent="-171450">
              <a:spcAft>
                <a:spcPts val="800"/>
              </a:spcAft>
              <a:buFontTx/>
              <a:buChar char="-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자동차의 생산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~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사용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~</a:t>
            </a: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폐기까지의 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전 과정에서 발생 가능한 부정적 영향을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/>
            </a:r>
            <a:br>
              <a:rPr lang="en-US" altLang="ko-KR" sz="1100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해소할 수 있는 아이디어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  <a:p>
            <a:pPr marL="171450" indent="-171450">
              <a:spcAft>
                <a:spcPts val="800"/>
              </a:spcAft>
              <a:buFontTx/>
              <a:buChar char="-"/>
            </a:pP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단순 일회성 캠페인 지양</a:t>
            </a:r>
            <a:r>
              <a:rPr lang="en-US" altLang="ko-KR" sz="1100" dirty="0" smtClean="0">
                <a:solidFill>
                  <a:schemeClr val="tx1"/>
                </a:solidFill>
                <a:latin typeface="+mn-ea"/>
              </a:rPr>
              <a:t>, </a:t>
            </a:r>
            <a:br>
              <a:rPr lang="en-US" altLang="ko-KR" sz="1100" dirty="0" smtClean="0">
                <a:solidFill>
                  <a:schemeClr val="tx1"/>
                </a:solidFill>
                <a:latin typeface="+mn-ea"/>
              </a:rPr>
            </a:br>
            <a:r>
              <a:rPr lang="ko-KR" altLang="en-US" sz="1100" dirty="0" smtClean="0">
                <a:solidFill>
                  <a:schemeClr val="tx1"/>
                </a:solidFill>
                <a:latin typeface="+mn-ea"/>
              </a:rPr>
              <a:t>지속 가능한 모델 권장</a:t>
            </a:r>
            <a:endParaRPr lang="en-US" altLang="ko-KR" sz="1100" dirty="0" smtClean="0">
              <a:solidFill>
                <a:schemeClr val="tx1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77811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직사각형 3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chemeClr val="bg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직사각형 5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7" name="TextBox 6"/>
          <p:cNvSpPr txBox="1"/>
          <p:nvPr/>
        </p:nvSpPr>
        <p:spPr>
          <a:xfrm>
            <a:off x="263683" y="94734"/>
            <a:ext cx="289534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o-KR" altLang="en-US" b="1" dirty="0" smtClean="0">
                <a:solidFill>
                  <a:schemeClr val="bg1"/>
                </a:solidFill>
              </a:rPr>
              <a:t>지원신청서 작성 </a:t>
            </a:r>
            <a:r>
              <a:rPr lang="en-US" altLang="ko-KR" b="1" dirty="0" smtClean="0">
                <a:solidFill>
                  <a:schemeClr val="bg1"/>
                </a:solidFill>
              </a:rPr>
              <a:t>Guideline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57795" y="611199"/>
            <a:ext cx="8723738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ko-KR" altLang="en-US" sz="1100" b="1" u="sng" dirty="0" smtClean="0">
                <a:latin typeface="+mn-ea"/>
              </a:rPr>
              <a:t>■ 지원신청 방법</a:t>
            </a:r>
            <a:endParaRPr lang="en-US" altLang="ko-KR" sz="1100" b="1" u="sng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- </a:t>
            </a:r>
            <a:r>
              <a:rPr lang="ko-KR" altLang="en-US" sz="1100" dirty="0" smtClean="0">
                <a:latin typeface="+mn-ea"/>
              </a:rPr>
              <a:t>신청 기한</a:t>
            </a:r>
            <a:r>
              <a:rPr lang="en-US" altLang="ko-KR" sz="1100" dirty="0" smtClean="0">
                <a:latin typeface="+mn-ea"/>
              </a:rPr>
              <a:t>: ~5/7(</a:t>
            </a:r>
            <a:r>
              <a:rPr lang="ko-KR" altLang="en-US" sz="1100" dirty="0" smtClean="0">
                <a:latin typeface="+mn-ea"/>
              </a:rPr>
              <a:t>일</a:t>
            </a:r>
            <a:r>
              <a:rPr lang="en-US" altLang="ko-KR" sz="1100" dirty="0" smtClean="0">
                <a:latin typeface="+mn-ea"/>
              </a:rPr>
              <a:t>) 24:00</a:t>
            </a:r>
            <a:r>
              <a:rPr lang="ko-KR" altLang="en-US" sz="1100" dirty="0" smtClean="0">
                <a:latin typeface="+mn-ea"/>
              </a:rPr>
              <a:t>까지</a:t>
            </a:r>
            <a:endParaRPr lang="en-US" altLang="ko-KR" sz="1100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- </a:t>
            </a:r>
            <a:r>
              <a:rPr lang="ko-KR" altLang="en-US" sz="1100" dirty="0" smtClean="0">
                <a:latin typeface="+mn-ea"/>
              </a:rPr>
              <a:t>메일 접수</a:t>
            </a:r>
            <a:r>
              <a:rPr lang="en-US" altLang="ko-KR" sz="1100" dirty="0" smtClean="0">
                <a:latin typeface="+mn-ea"/>
              </a:rPr>
              <a:t>: </a:t>
            </a:r>
            <a:r>
              <a:rPr lang="en-US" altLang="ko-KR" sz="1100" dirty="0" smtClean="0">
                <a:latin typeface="+mn-ea"/>
                <a:hlinkClick r:id="rId2"/>
              </a:rPr>
              <a:t>hsc@mysc.co.kr</a:t>
            </a:r>
            <a:r>
              <a:rPr lang="en-US" altLang="ko-KR" sz="1100" dirty="0" smtClean="0">
                <a:latin typeface="+mn-ea"/>
              </a:rPr>
              <a:t>  (</a:t>
            </a:r>
            <a:r>
              <a:rPr lang="ko-KR" altLang="en-US" sz="1100" dirty="0" smtClean="0">
                <a:latin typeface="+mn-ea"/>
              </a:rPr>
              <a:t>파일제목</a:t>
            </a:r>
            <a:r>
              <a:rPr lang="en-US" altLang="ko-KR" sz="1100" dirty="0" smtClean="0">
                <a:latin typeface="+mn-ea"/>
              </a:rPr>
              <a:t>: </a:t>
            </a:r>
            <a:r>
              <a:rPr lang="ko-KR" altLang="en-US" sz="1100" dirty="0" smtClean="0">
                <a:latin typeface="+mn-ea"/>
              </a:rPr>
              <a:t>사회혁신 옴부즈맨</a:t>
            </a:r>
            <a:r>
              <a:rPr lang="en-US" altLang="ko-KR" sz="1100" dirty="0" smtClean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지원신청서</a:t>
            </a:r>
            <a:r>
              <a:rPr lang="en-US" altLang="ko-KR" sz="1100" dirty="0" smtClean="0">
                <a:latin typeface="+mn-ea"/>
              </a:rPr>
              <a:t>_</a:t>
            </a:r>
            <a:r>
              <a:rPr lang="ko-KR" altLang="en-US" sz="1100" dirty="0" err="1" smtClean="0">
                <a:latin typeface="+mn-ea"/>
              </a:rPr>
              <a:t>팀명</a:t>
            </a:r>
            <a:r>
              <a:rPr lang="ko-KR" altLang="en-US" sz="1100" dirty="0" smtClean="0">
                <a:latin typeface="+mn-ea"/>
              </a:rPr>
              <a:t> 또는 이름</a:t>
            </a:r>
            <a:r>
              <a:rPr lang="en-US" altLang="ko-KR" sz="1100" dirty="0" smtClean="0">
                <a:latin typeface="+mn-ea"/>
              </a:rPr>
              <a:t>)</a:t>
            </a: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- </a:t>
            </a:r>
            <a:r>
              <a:rPr lang="ko-KR" altLang="en-US" sz="1100" dirty="0" smtClean="0">
                <a:latin typeface="+mn-ea"/>
              </a:rPr>
              <a:t>지원부문</a:t>
            </a:r>
            <a:r>
              <a:rPr lang="en-US" altLang="ko-KR" sz="1100" dirty="0" smtClean="0">
                <a:latin typeface="+mn-ea"/>
              </a:rPr>
              <a:t>: </a:t>
            </a:r>
            <a:r>
              <a:rPr lang="ko-KR" altLang="en-US" sz="1100" dirty="0" smtClean="0">
                <a:latin typeface="+mn-ea"/>
              </a:rPr>
              <a:t>개인 단위 지원 </a:t>
            </a:r>
            <a:r>
              <a:rPr lang="ko-KR" altLang="en-US" sz="1100" dirty="0" smtClean="0">
                <a:latin typeface="+mn-ea"/>
              </a:rPr>
              <a:t>또</a:t>
            </a:r>
            <a:r>
              <a:rPr lang="ko-KR" altLang="en-US" sz="1100" dirty="0">
                <a:latin typeface="+mn-ea"/>
              </a:rPr>
              <a:t>는</a:t>
            </a:r>
            <a:r>
              <a:rPr lang="en-US" altLang="ko-KR" sz="1100" dirty="0" smtClean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팀 단위 지원</a:t>
            </a:r>
            <a:r>
              <a:rPr lang="en-US" altLang="ko-KR" sz="1100" dirty="0" smtClean="0">
                <a:latin typeface="+mn-ea"/>
              </a:rPr>
              <a:t>(</a:t>
            </a:r>
            <a:r>
              <a:rPr lang="ko-KR" altLang="en-US" sz="1100" dirty="0" smtClean="0">
                <a:latin typeface="+mn-ea"/>
              </a:rPr>
              <a:t>최대 </a:t>
            </a:r>
            <a:r>
              <a:rPr lang="en-US" altLang="ko-KR" sz="1100" dirty="0">
                <a:latin typeface="+mn-ea"/>
              </a:rPr>
              <a:t>5</a:t>
            </a:r>
            <a:r>
              <a:rPr lang="ko-KR" altLang="en-US" sz="1100" dirty="0" smtClean="0">
                <a:latin typeface="+mn-ea"/>
              </a:rPr>
              <a:t>인</a:t>
            </a:r>
            <a:r>
              <a:rPr lang="en-US" altLang="ko-KR" sz="1100" dirty="0" smtClean="0">
                <a:latin typeface="+mn-ea"/>
              </a:rPr>
              <a:t>) </a:t>
            </a:r>
            <a:r>
              <a:rPr lang="ko-KR" altLang="en-US" sz="1100" dirty="0" smtClean="0">
                <a:latin typeface="+mn-ea"/>
              </a:rPr>
              <a:t>中 </a:t>
            </a:r>
            <a:r>
              <a:rPr lang="ko-KR" altLang="en-US" sz="1100" dirty="0" err="1" smtClean="0">
                <a:latin typeface="+mn-ea"/>
              </a:rPr>
              <a:t>택</a:t>
            </a:r>
            <a:r>
              <a:rPr lang="en-US" altLang="ko-KR" sz="1100" dirty="0" smtClean="0">
                <a:latin typeface="+mn-ea"/>
              </a:rPr>
              <a:t>1</a:t>
            </a:r>
            <a:br>
              <a:rPr lang="en-US" altLang="ko-KR" sz="1100" dirty="0" smtClean="0">
                <a:latin typeface="+mn-ea"/>
              </a:rPr>
            </a:br>
            <a:r>
              <a:rPr lang="en-US" altLang="ko-KR" sz="1100" dirty="0" smtClean="0">
                <a:latin typeface="+mn-ea"/>
              </a:rPr>
              <a:t>  ※ </a:t>
            </a:r>
            <a:r>
              <a:rPr lang="ko-KR" altLang="en-US" sz="1100" dirty="0" smtClean="0">
                <a:latin typeface="+mn-ea"/>
              </a:rPr>
              <a:t>합격자</a:t>
            </a:r>
            <a:r>
              <a:rPr lang="en-US" altLang="ko-KR" sz="1100" dirty="0" smtClean="0">
                <a:latin typeface="+mn-ea"/>
              </a:rPr>
              <a:t>(</a:t>
            </a:r>
            <a:r>
              <a:rPr lang="ko-KR" altLang="en-US" sz="1100" dirty="0" smtClean="0">
                <a:latin typeface="+mn-ea"/>
              </a:rPr>
              <a:t>팀</a:t>
            </a:r>
            <a:r>
              <a:rPr lang="en-US" altLang="ko-KR" sz="1100" dirty="0" smtClean="0">
                <a:latin typeface="+mn-ea"/>
              </a:rPr>
              <a:t>)</a:t>
            </a:r>
            <a:r>
              <a:rPr lang="ko-KR" altLang="en-US" sz="1100" dirty="0" smtClean="0">
                <a:latin typeface="+mn-ea"/>
              </a:rPr>
              <a:t>은 지원신청서 기재사항에 따라 운영진 재량으로 새롭게 팀을 결성 또는 재구성할 수 있습니다</a:t>
            </a:r>
            <a:r>
              <a:rPr lang="en-US" altLang="ko-KR" sz="1100" dirty="0" smtClean="0">
                <a:latin typeface="+mn-ea"/>
              </a:rPr>
              <a:t>.</a:t>
            </a:r>
            <a:br>
              <a:rPr lang="en-US" altLang="ko-KR" sz="1100" dirty="0" smtClean="0">
                <a:latin typeface="+mn-ea"/>
              </a:rPr>
            </a:br>
            <a:r>
              <a:rPr lang="en-US" altLang="ko-KR" sz="1100" dirty="0" smtClean="0">
                <a:latin typeface="+mn-ea"/>
              </a:rPr>
              <a:t>  ※ </a:t>
            </a:r>
            <a:r>
              <a:rPr lang="ko-KR" altLang="en-US" sz="1100" dirty="0" smtClean="0">
                <a:latin typeface="+mn-ea"/>
              </a:rPr>
              <a:t>팀 단위 지원 시</a:t>
            </a:r>
            <a:r>
              <a:rPr lang="en-US" altLang="ko-KR" sz="1100" dirty="0" smtClean="0">
                <a:latin typeface="+mn-ea"/>
              </a:rPr>
              <a:t>,</a:t>
            </a:r>
            <a:r>
              <a:rPr lang="ko-KR" altLang="en-US" sz="1100" dirty="0" smtClean="0">
                <a:latin typeface="+mn-ea"/>
              </a:rPr>
              <a:t> 팀원들의 전공과 역량을 다양하게 구성하길 권장합니다</a:t>
            </a:r>
            <a:r>
              <a:rPr lang="en-US" altLang="ko-KR" sz="1100" dirty="0" smtClean="0">
                <a:latin typeface="+mn-ea"/>
              </a:rPr>
              <a:t>.(</a:t>
            </a:r>
            <a:r>
              <a:rPr lang="ko-KR" altLang="en-US" sz="1100" dirty="0" smtClean="0">
                <a:latin typeface="+mn-ea"/>
              </a:rPr>
              <a:t>예</a:t>
            </a:r>
            <a:r>
              <a:rPr lang="en-US" altLang="ko-KR" sz="1100" dirty="0" smtClean="0">
                <a:latin typeface="+mn-ea"/>
              </a:rPr>
              <a:t>: </a:t>
            </a:r>
            <a:r>
              <a:rPr lang="ko-KR" altLang="en-US" sz="1100" dirty="0" smtClean="0">
                <a:latin typeface="+mn-ea"/>
              </a:rPr>
              <a:t>공학</a:t>
            </a:r>
            <a:r>
              <a:rPr lang="en-US" altLang="ko-KR" sz="1100" dirty="0" smtClean="0">
                <a:latin typeface="+mn-ea"/>
              </a:rPr>
              <a:t>, </a:t>
            </a:r>
            <a:r>
              <a:rPr lang="ko-KR" altLang="en-US" sz="1100" dirty="0" smtClean="0">
                <a:latin typeface="+mn-ea"/>
              </a:rPr>
              <a:t>자연과학</a:t>
            </a:r>
            <a:r>
              <a:rPr lang="en-US" altLang="ko-KR" sz="1100" dirty="0" smtClean="0">
                <a:latin typeface="+mn-ea"/>
              </a:rPr>
              <a:t>, </a:t>
            </a:r>
            <a:r>
              <a:rPr lang="ko-KR" altLang="en-US" sz="1100" dirty="0" smtClean="0">
                <a:latin typeface="+mn-ea"/>
              </a:rPr>
              <a:t>디자인</a:t>
            </a:r>
            <a:r>
              <a:rPr lang="en-US" altLang="ko-KR" sz="1100" dirty="0" smtClean="0">
                <a:latin typeface="+mn-ea"/>
              </a:rPr>
              <a:t>, </a:t>
            </a:r>
            <a:r>
              <a:rPr lang="ko-KR" altLang="en-US" sz="1100" dirty="0" smtClean="0">
                <a:latin typeface="+mn-ea"/>
              </a:rPr>
              <a:t>상경</a:t>
            </a:r>
            <a:r>
              <a:rPr lang="en-US" altLang="ko-KR" sz="1100" dirty="0" smtClean="0">
                <a:latin typeface="+mn-ea"/>
              </a:rPr>
              <a:t>, </a:t>
            </a:r>
            <a:r>
              <a:rPr lang="ko-KR" altLang="en-US" sz="1100" dirty="0" smtClean="0">
                <a:latin typeface="+mn-ea"/>
              </a:rPr>
              <a:t>인문사회</a:t>
            </a:r>
            <a:r>
              <a:rPr lang="en-US" altLang="ko-KR" sz="1100" dirty="0" smtClean="0">
                <a:latin typeface="+mn-ea"/>
              </a:rPr>
              <a:t>, </a:t>
            </a:r>
            <a:r>
              <a:rPr lang="ko-KR" altLang="en-US" sz="1100" dirty="0" smtClean="0">
                <a:latin typeface="+mn-ea"/>
              </a:rPr>
              <a:t>문화예술 등</a:t>
            </a:r>
            <a:r>
              <a:rPr lang="en-US" altLang="ko-KR" sz="1100" dirty="0" smtClean="0">
                <a:latin typeface="+mn-ea"/>
              </a:rPr>
              <a:t>)</a:t>
            </a:r>
            <a:r>
              <a:rPr lang="ko-KR" altLang="en-US" sz="1100" dirty="0" smtClean="0">
                <a:latin typeface="+mn-ea"/>
              </a:rPr>
              <a:t> </a:t>
            </a:r>
            <a:endParaRPr lang="en-US" altLang="ko-KR" sz="1100" dirty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- </a:t>
            </a:r>
            <a:r>
              <a:rPr lang="ko-KR" altLang="en-US" sz="1100" b="1" dirty="0" err="1" smtClean="0">
                <a:solidFill>
                  <a:srgbClr val="0070C0"/>
                </a:solidFill>
                <a:latin typeface="+mn-ea"/>
              </a:rPr>
              <a:t>접수시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 필수 제</a:t>
            </a:r>
            <a:r>
              <a:rPr lang="ko-KR" altLang="en-US" sz="1100" b="1" dirty="0">
                <a:solidFill>
                  <a:srgbClr val="0070C0"/>
                </a:solidFill>
                <a:latin typeface="+mn-ea"/>
              </a:rPr>
              <a:t>출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자료</a:t>
            </a:r>
            <a:r>
              <a:rPr lang="en-US" altLang="ko-KR" sz="1100" b="1" dirty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ko-KR" sz="1100" b="1" dirty="0">
                <a:solidFill>
                  <a:srgbClr val="0070C0"/>
                </a:solidFill>
                <a:latin typeface="+mn-ea"/>
              </a:rPr>
            </a:b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  1) 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지원신청서 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1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부 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(PDF 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형식으로 변환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) ※ 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제출시 심사에 불필요한 슬라이드는 삭제하여 접수바람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/>
            </a:r>
            <a:br>
              <a:rPr lang="en-US" altLang="ko-KR" sz="1100" b="1" dirty="0" smtClean="0">
                <a:solidFill>
                  <a:srgbClr val="0070C0"/>
                </a:solidFill>
                <a:latin typeface="+mn-ea"/>
              </a:rPr>
            </a:b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  2) 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지원자 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or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 팀장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&amp;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팀원 사진 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(</a:t>
            </a:r>
            <a:r>
              <a:rPr lang="ko-KR" altLang="en-US" sz="1100" b="1" dirty="0" err="1" smtClean="0">
                <a:solidFill>
                  <a:srgbClr val="0070C0"/>
                </a:solidFill>
                <a:latin typeface="+mn-ea"/>
              </a:rPr>
              <a:t>반명함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 사이즈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, jpg/</a:t>
            </a:r>
            <a:r>
              <a:rPr lang="en-US" altLang="ko-KR" sz="1100" b="1" dirty="0" err="1" smtClean="0">
                <a:solidFill>
                  <a:srgbClr val="0070C0"/>
                </a:solidFill>
                <a:latin typeface="+mn-ea"/>
              </a:rPr>
              <a:t>png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형식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, 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파일 제목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: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이름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) ※ </a:t>
            </a:r>
            <a:r>
              <a:rPr lang="ko-KR" altLang="en-US" sz="1100" b="1" dirty="0" err="1" smtClean="0">
                <a:solidFill>
                  <a:srgbClr val="0070C0"/>
                </a:solidFill>
                <a:latin typeface="+mn-ea"/>
              </a:rPr>
              <a:t>합격시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 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H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옴부즈맨 </a:t>
            </a:r>
            <a:r>
              <a:rPr lang="en-US" altLang="ko-KR" sz="1100" b="1" dirty="0" smtClean="0">
                <a:solidFill>
                  <a:srgbClr val="0070C0"/>
                </a:solidFill>
                <a:latin typeface="+mn-ea"/>
              </a:rPr>
              <a:t>ID</a:t>
            </a:r>
            <a:r>
              <a:rPr lang="ko-KR" altLang="en-US" sz="1100" b="1" dirty="0" smtClean="0">
                <a:solidFill>
                  <a:srgbClr val="0070C0"/>
                </a:solidFill>
                <a:latin typeface="+mn-ea"/>
              </a:rPr>
              <a:t>카드에 활용</a:t>
            </a:r>
            <a:endParaRPr lang="en-US" altLang="ko-KR" sz="1100" b="1" dirty="0" smtClean="0">
              <a:solidFill>
                <a:srgbClr val="0070C0"/>
              </a:solidFill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	</a:t>
            </a:r>
          </a:p>
          <a:p>
            <a:pPr>
              <a:spcAft>
                <a:spcPts val="800"/>
              </a:spcAft>
            </a:pPr>
            <a:r>
              <a:rPr lang="ko-KR" altLang="en-US" sz="1100" b="1" u="sng" dirty="0" smtClean="0">
                <a:latin typeface="+mn-ea"/>
              </a:rPr>
              <a:t>■ 지원신청서 구성</a:t>
            </a:r>
            <a:r>
              <a:rPr lang="en-US" altLang="ko-KR" sz="1100" b="1" u="sng" dirty="0" smtClean="0">
                <a:latin typeface="+mn-ea"/>
              </a:rPr>
              <a:t>: </a:t>
            </a:r>
            <a:r>
              <a:rPr lang="ko-KR" altLang="en-US" sz="1100" b="1" u="sng" dirty="0" smtClean="0">
                <a:latin typeface="+mn-ea"/>
              </a:rPr>
              <a:t>합격자 심사는 서류검토에 한정되니</a:t>
            </a:r>
            <a:r>
              <a:rPr lang="en-US" altLang="ko-KR" sz="1100" b="1" u="sng" dirty="0" smtClean="0">
                <a:latin typeface="+mn-ea"/>
              </a:rPr>
              <a:t>, </a:t>
            </a:r>
            <a:r>
              <a:rPr lang="ko-KR" altLang="en-US" sz="1100" b="1" u="sng" dirty="0" smtClean="0">
                <a:latin typeface="+mn-ea"/>
              </a:rPr>
              <a:t>신중하고 꼼꼼하게 작성해주시기 바랍니다</a:t>
            </a:r>
            <a:r>
              <a:rPr lang="en-US" altLang="ko-KR" sz="1100" b="1" u="sng" dirty="0" smtClean="0">
                <a:latin typeface="+mn-ea"/>
              </a:rPr>
              <a:t>.</a:t>
            </a:r>
          </a:p>
          <a:p>
            <a:pPr>
              <a:spcAft>
                <a:spcPts val="800"/>
              </a:spcAft>
            </a:pPr>
            <a:r>
              <a:rPr lang="ko-KR" altLang="en-US" sz="1100" dirty="0" smtClean="0">
                <a:latin typeface="+mn-ea"/>
              </a:rPr>
              <a:t>앞 표지</a:t>
            </a:r>
            <a:r>
              <a:rPr lang="en-US" altLang="ko-KR" sz="1100" dirty="0" smtClean="0">
                <a:latin typeface="+mn-ea"/>
              </a:rPr>
              <a:t>(</a:t>
            </a:r>
            <a:r>
              <a:rPr lang="ko-KR" altLang="en-US" sz="1100" dirty="0" smtClean="0">
                <a:latin typeface="+mn-ea"/>
              </a:rPr>
              <a:t>주제 선택</a:t>
            </a:r>
            <a:r>
              <a:rPr lang="en-US" altLang="ko-KR" sz="1100" dirty="0" smtClean="0">
                <a:latin typeface="+mn-ea"/>
              </a:rPr>
              <a:t>, </a:t>
            </a:r>
            <a:r>
              <a:rPr lang="ko-KR" altLang="en-US" sz="1100" dirty="0" smtClean="0">
                <a:latin typeface="+mn-ea"/>
              </a:rPr>
              <a:t>아이디어 </a:t>
            </a:r>
            <a:r>
              <a:rPr lang="ko-KR" altLang="en-US" sz="1100" dirty="0" err="1" smtClean="0">
                <a:latin typeface="+mn-ea"/>
              </a:rPr>
              <a:t>컨셉</a:t>
            </a:r>
            <a:r>
              <a:rPr lang="ko-KR" altLang="en-US" sz="1100" dirty="0" smtClean="0">
                <a:latin typeface="+mn-ea"/>
              </a:rPr>
              <a:t> 제목</a:t>
            </a:r>
            <a:r>
              <a:rPr lang="en-US" altLang="ko-KR" sz="1100" dirty="0" smtClean="0">
                <a:latin typeface="+mn-ea"/>
              </a:rPr>
              <a:t>, </a:t>
            </a:r>
            <a:r>
              <a:rPr lang="ko-KR" altLang="en-US" sz="1100" dirty="0" smtClean="0">
                <a:latin typeface="+mn-ea"/>
              </a:rPr>
              <a:t>지원자</a:t>
            </a:r>
            <a:r>
              <a:rPr lang="en-US" altLang="ko-KR" sz="1100" dirty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또</a:t>
            </a:r>
            <a:r>
              <a:rPr lang="ko-KR" altLang="en-US" sz="1100" dirty="0">
                <a:latin typeface="+mn-ea"/>
              </a:rPr>
              <a:t>는</a:t>
            </a:r>
            <a:r>
              <a:rPr lang="en-US" altLang="ko-KR" sz="1100" dirty="0" smtClean="0">
                <a:latin typeface="+mn-ea"/>
              </a:rPr>
              <a:t> </a:t>
            </a:r>
            <a:r>
              <a:rPr lang="ko-KR" altLang="en-US" sz="1100" dirty="0" smtClean="0">
                <a:latin typeface="+mn-ea"/>
              </a:rPr>
              <a:t>팀 정보</a:t>
            </a:r>
            <a:r>
              <a:rPr lang="en-US" altLang="ko-KR" sz="1100" dirty="0" smtClean="0">
                <a:latin typeface="+mn-ea"/>
              </a:rPr>
              <a:t>)</a:t>
            </a:r>
          </a:p>
          <a:p>
            <a:pPr>
              <a:spcAft>
                <a:spcPts val="800"/>
              </a:spcAft>
            </a:pPr>
            <a:r>
              <a:rPr lang="en-US" altLang="ko-KR" sz="1100" dirty="0" smtClean="0">
                <a:latin typeface="+mn-ea"/>
              </a:rPr>
              <a:t>1. </a:t>
            </a:r>
            <a:r>
              <a:rPr lang="ko-KR" altLang="en-US" sz="1100" dirty="0" smtClean="0">
                <a:latin typeface="+mn-ea"/>
              </a:rPr>
              <a:t>참가자 기본정보</a:t>
            </a:r>
            <a:r>
              <a:rPr lang="en-US" altLang="ko-KR" sz="1100" dirty="0" smtClean="0">
                <a:latin typeface="+mn-ea"/>
              </a:rPr>
              <a:t>(1page)</a:t>
            </a:r>
            <a:r>
              <a:rPr lang="ko-KR" altLang="en-US" sz="1100" dirty="0" smtClean="0">
                <a:latin typeface="+mn-ea"/>
              </a:rPr>
              <a:t> </a:t>
            </a:r>
            <a:r>
              <a:rPr lang="en-US" altLang="ko-KR" sz="1100" dirty="0" smtClean="0">
                <a:latin typeface="+mn-ea"/>
                <a:sym typeface="Wingdings" panose="05000000000000000000" pitchFamily="2" charset="2"/>
              </a:rPr>
              <a:t> </a:t>
            </a:r>
            <a:r>
              <a:rPr lang="ko-KR" altLang="en-US" sz="1100" dirty="0" smtClean="0">
                <a:latin typeface="+mn-ea"/>
                <a:sym typeface="Wingdings" panose="05000000000000000000" pitchFamily="2" charset="2"/>
              </a:rPr>
              <a:t>지원자 또</a:t>
            </a:r>
            <a:r>
              <a:rPr lang="ko-KR" altLang="en-US" sz="1100" dirty="0">
                <a:latin typeface="+mn-ea"/>
                <a:sym typeface="Wingdings" panose="05000000000000000000" pitchFamily="2" charset="2"/>
              </a:rPr>
              <a:t>는</a:t>
            </a:r>
            <a:r>
              <a:rPr lang="ko-KR" altLang="en-US" sz="1100" dirty="0" smtClean="0">
                <a:latin typeface="+mn-ea"/>
                <a:sym typeface="Wingdings" panose="05000000000000000000" pitchFamily="2" charset="2"/>
              </a:rPr>
              <a:t> </a:t>
            </a:r>
            <a:r>
              <a:rPr lang="ko-KR" altLang="en-US" sz="1100" dirty="0" smtClean="0">
                <a:latin typeface="+mn-ea"/>
              </a:rPr>
              <a:t>팀장</a:t>
            </a:r>
            <a:r>
              <a:rPr lang="en-US" altLang="ko-KR" sz="1100" dirty="0">
                <a:latin typeface="+mn-ea"/>
              </a:rPr>
              <a:t>/</a:t>
            </a:r>
            <a:r>
              <a:rPr lang="ko-KR" altLang="en-US" sz="1100" dirty="0" smtClean="0">
                <a:latin typeface="+mn-ea"/>
              </a:rPr>
              <a:t>팀원 모두 작성</a:t>
            </a:r>
            <a:endParaRPr lang="en-US" altLang="ko-KR" sz="1100" dirty="0" smtClean="0">
              <a:latin typeface="+mn-ea"/>
            </a:endParaRPr>
          </a:p>
          <a:p>
            <a:pPr>
              <a:spcAft>
                <a:spcPts val="800"/>
              </a:spcAft>
            </a:pP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2.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참가자 지원신청서</a:t>
            </a: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(1page)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 </a:t>
            </a: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지원자 또</a:t>
            </a:r>
            <a:r>
              <a:rPr lang="ko-KR" altLang="en-US" sz="1100" kern="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는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팀장</a:t>
            </a:r>
            <a:r>
              <a:rPr lang="en-US" altLang="ko-KR" sz="1100" kern="100" dirty="0">
                <a:latin typeface="+mn-ea"/>
                <a:cs typeface="Times New Roman" panose="02020603050405020304" pitchFamily="18" charset="0"/>
              </a:rPr>
              <a:t>/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팀원 모두 작성</a:t>
            </a:r>
            <a:endParaRPr lang="en-US" altLang="ko-KR" sz="1100" kern="100" dirty="0" smtClean="0"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3.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현대자동차 </a:t>
            </a: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CSV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아이디어</a:t>
            </a: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(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최대 </a:t>
            </a: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8page)</a:t>
            </a:r>
            <a:endParaRPr lang="en-US" altLang="ko-KR" sz="1100" kern="100" dirty="0">
              <a:latin typeface="+mn-ea"/>
              <a:cs typeface="Times New Roman" panose="02020603050405020304" pitchFamily="18" charset="0"/>
            </a:endParaRPr>
          </a:p>
          <a:p>
            <a:pPr lvl="1">
              <a:spcAft>
                <a:spcPts val="800"/>
              </a:spcAft>
            </a:pP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1)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해결하고자 하는 문제</a:t>
            </a:r>
            <a:endParaRPr lang="en-US" altLang="ko-KR" sz="1100" kern="100" dirty="0" smtClean="0">
              <a:latin typeface="+mn-ea"/>
              <a:cs typeface="Times New Roman" panose="02020603050405020304" pitchFamily="18" charset="0"/>
            </a:endParaRPr>
          </a:p>
          <a:p>
            <a:pPr lvl="1">
              <a:spcAft>
                <a:spcPts val="800"/>
              </a:spcAft>
            </a:pP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2)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문제에 관심을 갖고 아이디어를 도출하게 된 이유나 동기</a:t>
            </a:r>
            <a:endParaRPr lang="en-US" altLang="ko-KR" sz="1100" kern="100" dirty="0" smtClean="0">
              <a:latin typeface="+mn-ea"/>
              <a:cs typeface="Times New Roman" panose="02020603050405020304" pitchFamily="18" charset="0"/>
            </a:endParaRPr>
          </a:p>
          <a:p>
            <a:pPr lvl="1">
              <a:spcAft>
                <a:spcPts val="800"/>
              </a:spcAft>
            </a:pP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3)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문제를 해결할 수 있는 아이디어 </a:t>
            </a:r>
            <a:r>
              <a:rPr lang="ko-KR" altLang="en-US" sz="1100" kern="100" dirty="0" err="1" smtClean="0">
                <a:latin typeface="+mn-ea"/>
                <a:cs typeface="Times New Roman" panose="02020603050405020304" pitchFamily="18" charset="0"/>
              </a:rPr>
              <a:t>컨셉</a:t>
            </a:r>
            <a:endParaRPr lang="en-US" altLang="ko-KR" sz="1100" kern="100" dirty="0" smtClean="0">
              <a:latin typeface="+mn-ea"/>
              <a:cs typeface="Times New Roman" panose="02020603050405020304" pitchFamily="18" charset="0"/>
            </a:endParaRPr>
          </a:p>
          <a:p>
            <a:pPr lvl="1">
              <a:spcAft>
                <a:spcPts val="800"/>
              </a:spcAft>
            </a:pP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4)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아이디어가 실현될 경우 기대효과</a:t>
            </a:r>
            <a:endParaRPr lang="en-US" altLang="ko-KR" sz="1100" kern="100" dirty="0" smtClean="0">
              <a:latin typeface="+mn-ea"/>
              <a:cs typeface="Times New Roman" panose="02020603050405020304" pitchFamily="18" charset="0"/>
            </a:endParaRPr>
          </a:p>
          <a:p>
            <a:pPr lvl="1">
              <a:spcAft>
                <a:spcPts val="800"/>
              </a:spcAft>
            </a:pPr>
            <a:r>
              <a:rPr lang="en-US" altLang="ko-KR" sz="1100" kern="100" dirty="0">
                <a:latin typeface="+mn-ea"/>
                <a:cs typeface="Times New Roman" panose="02020603050405020304" pitchFamily="18" charset="0"/>
              </a:rPr>
              <a:t>5</a:t>
            </a: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)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사회혁신 옴부즈맨</a:t>
            </a: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_H-Social </a:t>
            </a: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Creator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</a:rPr>
              <a:t>로 합격해야 하는 이유</a:t>
            </a:r>
            <a:endParaRPr lang="en-US" altLang="ko-KR" sz="1100" kern="100" dirty="0" smtClean="0">
              <a:latin typeface="+mn-ea"/>
              <a:cs typeface="Times New Roman" panose="02020603050405020304" pitchFamily="18" charset="0"/>
            </a:endParaRPr>
          </a:p>
        </p:txBody>
      </p:sp>
      <p:sp>
        <p:nvSpPr>
          <p:cNvPr id="17" name="직사각형 16"/>
          <p:cNvSpPr/>
          <p:nvPr/>
        </p:nvSpPr>
        <p:spPr>
          <a:xfrm>
            <a:off x="263683" y="6107544"/>
            <a:ext cx="8617850" cy="678406"/>
          </a:xfrm>
          <a:prstGeom prst="rect">
            <a:avLst/>
          </a:prstGeom>
          <a:solidFill>
            <a:schemeClr val="bg1"/>
          </a:solidFill>
          <a:ln w="19050">
            <a:noFill/>
          </a:ln>
        </p:spPr>
        <p:txBody>
          <a:bodyPr wrap="square" anchor="ctr">
            <a:noAutofit/>
          </a:bodyPr>
          <a:lstStyle/>
          <a:p>
            <a:pPr algn="ctr">
              <a:spcAft>
                <a:spcPts val="800"/>
              </a:spcAft>
            </a:pPr>
            <a:r>
              <a:rPr lang="ko-KR" altLang="en-US" sz="1200" dirty="0" smtClean="0">
                <a:latin typeface="+mn-ea"/>
              </a:rPr>
              <a:t>▶ </a:t>
            </a:r>
            <a:r>
              <a:rPr lang="en-US" altLang="ko-KR" sz="1200" dirty="0" smtClean="0">
                <a:latin typeface="+mn-ea"/>
              </a:rPr>
              <a:t>H-Social Creator 1,2</a:t>
            </a:r>
            <a:r>
              <a:rPr lang="ko-KR" altLang="en-US" sz="1200" dirty="0" smtClean="0">
                <a:latin typeface="+mn-ea"/>
              </a:rPr>
              <a:t>기 활동 참고링크</a:t>
            </a:r>
            <a:r>
              <a:rPr lang="en-US" altLang="ko-KR" sz="1200" dirty="0" smtClean="0">
                <a:latin typeface="+mn-ea"/>
              </a:rPr>
              <a:t>: </a:t>
            </a:r>
            <a:r>
              <a:rPr lang="en-US" altLang="ko-KR" sz="1200" dirty="0" smtClean="0">
                <a:latin typeface="+mn-ea"/>
                <a:hlinkClick r:id="rId3"/>
              </a:rPr>
              <a:t>http://cafe.naver.com/hsocialcreator</a:t>
            </a:r>
            <a:endParaRPr lang="en-US" altLang="ko-KR" sz="1200" dirty="0" smtClean="0">
              <a:latin typeface="+mn-ea"/>
            </a:endParaRPr>
          </a:p>
          <a:p>
            <a:pPr algn="ctr">
              <a:spcAft>
                <a:spcPts val="800"/>
              </a:spcAft>
            </a:pPr>
            <a:r>
              <a:rPr lang="ko-KR" altLang="en-US" sz="1200" dirty="0" smtClean="0">
                <a:latin typeface="+mn-ea"/>
              </a:rPr>
              <a:t>▶ 문의</a:t>
            </a:r>
            <a:r>
              <a:rPr lang="en-US" altLang="ko-KR" sz="1200" dirty="0" smtClean="0">
                <a:latin typeface="+mn-ea"/>
              </a:rPr>
              <a:t>: MYSC </a:t>
            </a:r>
            <a:r>
              <a:rPr lang="ko-KR" altLang="en-US" sz="1200" dirty="0" smtClean="0">
                <a:latin typeface="+mn-ea"/>
              </a:rPr>
              <a:t>김세은 선임연구원 </a:t>
            </a:r>
            <a:r>
              <a:rPr lang="en-US" altLang="ko-KR" sz="1200" dirty="0" smtClean="0">
                <a:latin typeface="+mn-ea"/>
              </a:rPr>
              <a:t>(02)499-4111, hsc@mysc.co.kr)</a:t>
            </a:r>
            <a:endParaRPr lang="ko-KR" altLang="en-US" sz="1200" dirty="0" smtClean="0">
              <a:latin typeface="+mn-ea"/>
            </a:endParaRPr>
          </a:p>
        </p:txBody>
      </p:sp>
      <p:sp>
        <p:nvSpPr>
          <p:cNvPr id="2" name="직사각형 1"/>
          <p:cNvSpPr/>
          <p:nvPr/>
        </p:nvSpPr>
        <p:spPr>
          <a:xfrm>
            <a:off x="4417998" y="3429000"/>
            <a:ext cx="4668252" cy="5334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spcAft>
                <a:spcPts val="800"/>
              </a:spcAft>
            </a:pPr>
            <a:r>
              <a:rPr lang="en-US" altLang="ko-KR" sz="1100" kern="100" dirty="0" smtClean="0">
                <a:latin typeface="+mn-ea"/>
                <a:cs typeface="Times New Roman" panose="02020603050405020304" pitchFamily="18" charset="0"/>
              </a:rPr>
              <a:t>4</a:t>
            </a:r>
            <a:r>
              <a:rPr lang="en-US" altLang="ko-KR" sz="1100" kern="100" dirty="0">
                <a:latin typeface="+mn-ea"/>
                <a:cs typeface="Times New Roman" panose="02020603050405020304" pitchFamily="18" charset="0"/>
              </a:rPr>
              <a:t>. </a:t>
            </a:r>
            <a:r>
              <a:rPr lang="ko-KR" altLang="en-US" sz="1100" kern="100" dirty="0">
                <a:latin typeface="+mn-ea"/>
                <a:cs typeface="Times New Roman" panose="02020603050405020304" pitchFamily="18" charset="0"/>
              </a:rPr>
              <a:t>지원신청서 기재사항 사실확인서 </a:t>
            </a:r>
            <a:r>
              <a:rPr lang="en-US" altLang="ko-KR" sz="1100" kern="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지원자 및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팀장</a:t>
            </a:r>
            <a:r>
              <a:rPr lang="en-US" altLang="ko-KR" sz="1100" kern="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/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팀원 </a:t>
            </a:r>
            <a:r>
              <a:rPr lang="ko-KR" altLang="en-US" sz="1100" kern="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모두 작성</a:t>
            </a:r>
            <a:endParaRPr lang="en-US" altLang="ko-KR" sz="1100" kern="100" dirty="0">
              <a:latin typeface="+mn-ea"/>
              <a:cs typeface="Times New Roman" panose="02020603050405020304" pitchFamily="18" charset="0"/>
            </a:endParaRPr>
          </a:p>
          <a:p>
            <a:pPr>
              <a:spcAft>
                <a:spcPts val="800"/>
              </a:spcAft>
            </a:pPr>
            <a:r>
              <a:rPr lang="en-US" altLang="ko-KR" sz="1100" kern="100" dirty="0">
                <a:latin typeface="+mn-ea"/>
                <a:cs typeface="Times New Roman" panose="02020603050405020304" pitchFamily="18" charset="0"/>
              </a:rPr>
              <a:t>5. </a:t>
            </a:r>
            <a:r>
              <a:rPr lang="ko-KR" altLang="en-US" sz="1100" kern="100" dirty="0">
                <a:latin typeface="+mn-ea"/>
                <a:cs typeface="Times New Roman" panose="02020603050405020304" pitchFamily="18" charset="0"/>
              </a:rPr>
              <a:t>개인정보 수집 및 이용 동의서 </a:t>
            </a:r>
            <a:r>
              <a:rPr lang="en-US" altLang="ko-KR" sz="1100" kern="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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지원자 및 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팀장</a:t>
            </a:r>
            <a:r>
              <a:rPr lang="en-US" altLang="ko-KR" sz="1100" kern="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/</a:t>
            </a:r>
            <a:r>
              <a:rPr lang="ko-KR" altLang="en-US" sz="1100" kern="100" dirty="0" smtClean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팀원 </a:t>
            </a:r>
            <a:r>
              <a:rPr lang="ko-KR" altLang="en-US" sz="1100" kern="100" dirty="0">
                <a:latin typeface="+mn-ea"/>
                <a:cs typeface="Times New Roman" panose="02020603050405020304" pitchFamily="18" charset="0"/>
                <a:sym typeface="Wingdings" panose="05000000000000000000" pitchFamily="2" charset="2"/>
              </a:rPr>
              <a:t>모두 작성</a:t>
            </a:r>
            <a:endParaRPr lang="en-US" altLang="ko-KR" sz="1100" kern="100" dirty="0">
              <a:latin typeface="+mn-ea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1341141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727819364"/>
              </p:ext>
            </p:extLst>
          </p:nvPr>
        </p:nvGraphicFramePr>
        <p:xfrm>
          <a:off x="987228" y="704336"/>
          <a:ext cx="7920000" cy="11029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0000"/>
                <a:gridCol w="2160000"/>
                <a:gridCol w="1620000"/>
                <a:gridCol w="2520000"/>
              </a:tblGrid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  <a:endParaRPr lang="en-US" altLang="ko-KR" sz="1000" b="1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주민번호 앞 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자리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성별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거주지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‘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구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en-US" altLang="ko-KR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단위까지 작성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학교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</a:t>
                      </a:r>
                      <a:r>
                        <a:rPr lang="ko-KR" alt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복수전공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부전공 포함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96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이수학기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예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: 5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학기 이수 완료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‘17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 가을학기</a:t>
                      </a:r>
                      <a:r>
                        <a:rPr lang="en-US" alt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휴학 예정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Y/N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직사각형 4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63683" y="94734"/>
            <a:ext cx="2137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1. </a:t>
            </a:r>
            <a:r>
              <a:rPr lang="ko-KR" altLang="en-US" b="1" dirty="0" smtClean="0">
                <a:solidFill>
                  <a:schemeClr val="bg1"/>
                </a:solidFill>
              </a:rPr>
              <a:t>참가자 기본 정보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263683" y="713570"/>
            <a:ext cx="634533" cy="109904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지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원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자</a:t>
            </a:r>
            <a:endParaRPr lang="en-US" altLang="ko-KR" sz="1600" b="1" dirty="0" smtClean="0"/>
          </a:p>
        </p:txBody>
      </p:sp>
      <p:sp>
        <p:nvSpPr>
          <p:cNvPr id="13" name="오각형 12"/>
          <p:cNvSpPr/>
          <p:nvPr/>
        </p:nvSpPr>
        <p:spPr>
          <a:xfrm>
            <a:off x="3141952" y="94734"/>
            <a:ext cx="1443789" cy="346509"/>
          </a:xfrm>
          <a:prstGeom prst="homePlat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개인단위 </a:t>
            </a:r>
            <a:r>
              <a:rPr lang="ko-KR" altLang="en-US" sz="1200" b="1" dirty="0" err="1" smtClean="0"/>
              <a:t>지원시</a:t>
            </a:r>
            <a:endParaRPr lang="ko-KR" altLang="en-US" sz="1200" b="1" dirty="0"/>
          </a:p>
        </p:txBody>
      </p:sp>
    </p:spTree>
    <p:extLst>
      <p:ext uri="{BB962C8B-B14F-4D97-AF65-F5344CB8AC3E}">
        <p14:creationId xmlns:p14="http://schemas.microsoft.com/office/powerpoint/2010/main" val="3238672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직사각형 4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63683" y="94734"/>
            <a:ext cx="21371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1. </a:t>
            </a:r>
            <a:r>
              <a:rPr lang="ko-KR" altLang="en-US" b="1" dirty="0" smtClean="0">
                <a:solidFill>
                  <a:schemeClr val="bg1"/>
                </a:solidFill>
              </a:rPr>
              <a:t>참가자 기본 정보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3" name="오각형 12"/>
          <p:cNvSpPr/>
          <p:nvPr/>
        </p:nvSpPr>
        <p:spPr>
          <a:xfrm>
            <a:off x="3141951" y="86404"/>
            <a:ext cx="1443789" cy="346509"/>
          </a:xfrm>
          <a:prstGeom prst="homePlat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팀 단위 </a:t>
            </a:r>
            <a:r>
              <a:rPr lang="ko-KR" altLang="en-US" sz="1200" b="1" dirty="0" err="1" smtClean="0"/>
              <a:t>지원시</a:t>
            </a:r>
            <a:endParaRPr lang="ko-KR" altLang="en-US" sz="1200" b="1" dirty="0"/>
          </a:p>
        </p:txBody>
      </p:sp>
      <p:graphicFrame>
        <p:nvGraphicFramePr>
          <p:cNvPr id="14" name="표 1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7005111"/>
              </p:ext>
            </p:extLst>
          </p:nvPr>
        </p:nvGraphicFramePr>
        <p:xfrm>
          <a:off x="987228" y="704336"/>
          <a:ext cx="7920000" cy="11029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0000"/>
                <a:gridCol w="2160000"/>
                <a:gridCol w="1620000"/>
                <a:gridCol w="2520000"/>
              </a:tblGrid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  <a:endParaRPr lang="en-US" altLang="ko-KR" sz="1000" b="1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주민번호 앞 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자리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성별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거주지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‘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구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en-US" altLang="ko-KR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단위까지 작성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학교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</a:t>
                      </a:r>
                      <a:r>
                        <a:rPr lang="ko-KR" alt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복수전공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부전공 포함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96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이수학기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예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: 5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학기 이수 완료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‘17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 가을학기</a:t>
                      </a:r>
                      <a:r>
                        <a:rPr lang="en-US" alt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휴학 예정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Y/N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5" name="직사각형 14"/>
          <p:cNvSpPr/>
          <p:nvPr/>
        </p:nvSpPr>
        <p:spPr>
          <a:xfrm>
            <a:off x="263683" y="704336"/>
            <a:ext cx="634533" cy="109904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팀장</a:t>
            </a:r>
            <a:endParaRPr lang="en-US" altLang="ko-KR" sz="1600" b="1" dirty="0" smtClean="0"/>
          </a:p>
        </p:txBody>
      </p:sp>
      <p:graphicFrame>
        <p:nvGraphicFramePr>
          <p:cNvPr id="16" name="표 1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66848001"/>
              </p:ext>
            </p:extLst>
          </p:nvPr>
        </p:nvGraphicFramePr>
        <p:xfrm>
          <a:off x="987228" y="1893866"/>
          <a:ext cx="7920000" cy="11029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0000"/>
                <a:gridCol w="2160000"/>
                <a:gridCol w="1620000"/>
                <a:gridCol w="2520000"/>
              </a:tblGrid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  <a:endParaRPr lang="en-US" altLang="ko-KR" sz="1000" b="1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주민번호 앞 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자리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성별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거주지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‘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구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en-US" altLang="ko-KR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단위까지 작성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학교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</a:t>
                      </a:r>
                      <a:r>
                        <a:rPr lang="ko-KR" alt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복수전공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부전공 포함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96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이수학기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예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: 5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학기 이수 완료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‘17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 가을학기</a:t>
                      </a:r>
                      <a:r>
                        <a:rPr lang="en-US" alt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휴학 예정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Y/N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7" name="직사각형 16"/>
          <p:cNvSpPr/>
          <p:nvPr/>
        </p:nvSpPr>
        <p:spPr>
          <a:xfrm>
            <a:off x="263683" y="1893866"/>
            <a:ext cx="634533" cy="109904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팀원</a:t>
            </a:r>
            <a:r>
              <a:rPr lang="en-US" altLang="ko-KR" sz="1600" b="1" dirty="0" smtClean="0"/>
              <a:t>1</a:t>
            </a: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164418"/>
              </p:ext>
            </p:extLst>
          </p:nvPr>
        </p:nvGraphicFramePr>
        <p:xfrm>
          <a:off x="987228" y="3091487"/>
          <a:ext cx="7920000" cy="11029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0000"/>
                <a:gridCol w="2160000"/>
                <a:gridCol w="1620000"/>
                <a:gridCol w="2520000"/>
              </a:tblGrid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  <a:endParaRPr lang="en-US" altLang="ko-KR" sz="1000" b="1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주민번호 앞 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자리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성별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거주지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‘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구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en-US" altLang="ko-KR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단위까지 작성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학교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</a:t>
                      </a:r>
                      <a:r>
                        <a:rPr lang="ko-KR" alt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복수전공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부전공 포함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96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이수학기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예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: 5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학기 이수 완료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‘17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 가을학기</a:t>
                      </a:r>
                      <a:r>
                        <a:rPr lang="en-US" alt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휴학 예정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Y/N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19" name="직사각형 18"/>
          <p:cNvSpPr/>
          <p:nvPr/>
        </p:nvSpPr>
        <p:spPr>
          <a:xfrm>
            <a:off x="263683" y="3091487"/>
            <a:ext cx="634533" cy="109904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팀원</a:t>
            </a:r>
            <a:endParaRPr lang="en-US" altLang="ko-KR" sz="1600" b="1" dirty="0" smtClean="0"/>
          </a:p>
          <a:p>
            <a:pPr algn="ctr"/>
            <a:r>
              <a:rPr lang="en-US" altLang="ko-KR" sz="1600" b="1" dirty="0" smtClean="0"/>
              <a:t>2</a:t>
            </a:r>
          </a:p>
        </p:txBody>
      </p:sp>
      <p:graphicFrame>
        <p:nvGraphicFramePr>
          <p:cNvPr id="26" name="표 2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72492046"/>
              </p:ext>
            </p:extLst>
          </p:nvPr>
        </p:nvGraphicFramePr>
        <p:xfrm>
          <a:off x="987228" y="4305292"/>
          <a:ext cx="7920000" cy="11029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0000"/>
                <a:gridCol w="2160000"/>
                <a:gridCol w="1620000"/>
                <a:gridCol w="2520000"/>
              </a:tblGrid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  <a:endParaRPr lang="en-US" altLang="ko-KR" sz="1000" b="1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주민번호 앞 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자리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성별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거주지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‘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구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en-US" altLang="ko-KR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단위까지 작성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학교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</a:t>
                      </a:r>
                      <a:r>
                        <a:rPr lang="ko-KR" alt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복수전공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부전공 포함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96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이수학기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예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: 5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학기 이수 완료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‘17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 가을학기</a:t>
                      </a:r>
                      <a:r>
                        <a:rPr lang="en-US" alt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휴학 예정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Y/N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7" name="직사각형 26"/>
          <p:cNvSpPr/>
          <p:nvPr/>
        </p:nvSpPr>
        <p:spPr>
          <a:xfrm>
            <a:off x="263683" y="4305292"/>
            <a:ext cx="634533" cy="109904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팀원</a:t>
            </a:r>
            <a:endParaRPr lang="en-US" altLang="ko-KR" sz="1600" b="1" dirty="0" smtClean="0"/>
          </a:p>
          <a:p>
            <a:pPr algn="ctr"/>
            <a:r>
              <a:rPr lang="en-US" altLang="ko-KR" sz="1600" b="1" dirty="0" smtClean="0"/>
              <a:t>3</a:t>
            </a:r>
          </a:p>
        </p:txBody>
      </p:sp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209562"/>
              </p:ext>
            </p:extLst>
          </p:nvPr>
        </p:nvGraphicFramePr>
        <p:xfrm>
          <a:off x="987228" y="5502913"/>
          <a:ext cx="7920000" cy="110294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20000"/>
                <a:gridCol w="2160000"/>
                <a:gridCol w="1620000"/>
                <a:gridCol w="2520000"/>
              </a:tblGrid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  <a:endParaRPr lang="en-US" altLang="ko-KR" sz="1000" b="1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주민번호 앞 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6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자리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성별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거주지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‘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구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’</a:t>
                      </a:r>
                      <a:r>
                        <a:rPr lang="en-US" altLang="ko-KR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ko-KR" altLang="en-US" sz="1000" b="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단위까지 작성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학교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</a:t>
                      </a:r>
                      <a:r>
                        <a:rPr lang="ko-KR" alt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공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복수전공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부전공 포함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19600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+mn-cs"/>
                        </a:rPr>
                        <a:t>이수학기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예</a:t>
                      </a: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: 5</a:t>
                      </a:r>
                      <a:r>
                        <a:rPr lang="ko-KR" alt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학기 이수 완료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‘17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 가을학기</a:t>
                      </a:r>
                      <a:r>
                        <a:rPr lang="en-US" alt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sz="1000" b="1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휴학 예정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Y/N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220836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b="1" kern="10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9" name="직사각형 28"/>
          <p:cNvSpPr/>
          <p:nvPr/>
        </p:nvSpPr>
        <p:spPr>
          <a:xfrm>
            <a:off x="263683" y="5502913"/>
            <a:ext cx="634533" cy="109904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팀원</a:t>
            </a:r>
            <a:endParaRPr lang="en-US" altLang="ko-KR" sz="1600" b="1" dirty="0" smtClean="0"/>
          </a:p>
          <a:p>
            <a:pPr algn="ctr"/>
            <a:r>
              <a:rPr lang="en-US" altLang="ko-KR" sz="1600" b="1" dirty="0" smtClean="0"/>
              <a:t>4</a:t>
            </a:r>
          </a:p>
        </p:txBody>
      </p:sp>
    </p:spTree>
    <p:extLst>
      <p:ext uri="{BB962C8B-B14F-4D97-AF65-F5344CB8AC3E}">
        <p14:creationId xmlns:p14="http://schemas.microsoft.com/office/powerpoint/2010/main" val="142531395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3683" y="94734"/>
            <a:ext cx="2315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2</a:t>
            </a:r>
            <a:r>
              <a:rPr lang="en-US" altLang="ko-KR" b="1" dirty="0" smtClean="0">
                <a:solidFill>
                  <a:schemeClr val="bg1"/>
                </a:solidFill>
              </a:rPr>
              <a:t>. </a:t>
            </a:r>
            <a:r>
              <a:rPr lang="ko-KR" altLang="en-US" b="1" dirty="0" smtClean="0">
                <a:solidFill>
                  <a:schemeClr val="bg1"/>
                </a:solidFill>
              </a:rPr>
              <a:t>참가자 지원신청서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20" name="직사각형 19"/>
          <p:cNvSpPr/>
          <p:nvPr/>
        </p:nvSpPr>
        <p:spPr>
          <a:xfrm>
            <a:off x="263683" y="713571"/>
            <a:ext cx="634533" cy="1082862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지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원</a:t>
            </a:r>
            <a:endParaRPr lang="en-US" altLang="ko-KR" sz="1600" b="1" dirty="0" smtClean="0"/>
          </a:p>
          <a:p>
            <a:pPr algn="ctr"/>
            <a:r>
              <a:rPr lang="ko-KR" altLang="en-US" sz="1600" b="1" dirty="0" smtClean="0"/>
              <a:t>자</a:t>
            </a:r>
            <a:endParaRPr lang="en-US" altLang="ko-KR" sz="1600" b="1" dirty="0" smtClean="0"/>
          </a:p>
        </p:txBody>
      </p:sp>
      <p:sp>
        <p:nvSpPr>
          <p:cNvPr id="13" name="오각형 12"/>
          <p:cNvSpPr/>
          <p:nvPr/>
        </p:nvSpPr>
        <p:spPr>
          <a:xfrm>
            <a:off x="3141951" y="94734"/>
            <a:ext cx="1443789" cy="346509"/>
          </a:xfrm>
          <a:prstGeom prst="homePlate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개인단위 </a:t>
            </a:r>
            <a:r>
              <a:rPr lang="ko-KR" altLang="en-US" sz="1200" b="1" dirty="0" err="1" smtClean="0"/>
              <a:t>지원시</a:t>
            </a:r>
            <a:endParaRPr lang="ko-KR" altLang="en-US" sz="1200" b="1" dirty="0"/>
          </a:p>
        </p:txBody>
      </p:sp>
      <p:graphicFrame>
        <p:nvGraphicFramePr>
          <p:cNvPr id="7" name="표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19470542"/>
              </p:ext>
            </p:extLst>
          </p:nvPr>
        </p:nvGraphicFramePr>
        <p:xfrm>
          <a:off x="987228" y="727833"/>
          <a:ext cx="7889734" cy="10755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8001"/>
                <a:gridCol w="2307067"/>
                <a:gridCol w="1582711"/>
                <a:gridCol w="2321955"/>
              </a:tblGrid>
              <a:tr h="1907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1" kern="1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담당역할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8475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참가동기</a:t>
                      </a:r>
                      <a:endParaRPr lang="en-US" altLang="ko-KR" sz="1000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(150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 내외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맑은고딕체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10pt)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9056974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3683" y="94734"/>
            <a:ext cx="2315057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2</a:t>
            </a:r>
            <a:r>
              <a:rPr lang="en-US" altLang="ko-KR" b="1" dirty="0" smtClean="0">
                <a:solidFill>
                  <a:schemeClr val="bg1"/>
                </a:solidFill>
              </a:rPr>
              <a:t>. </a:t>
            </a:r>
            <a:r>
              <a:rPr lang="ko-KR" altLang="en-US" b="1" dirty="0" smtClean="0">
                <a:solidFill>
                  <a:schemeClr val="bg1"/>
                </a:solidFill>
              </a:rPr>
              <a:t>참가자 지원신청서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12" name="오각형 11"/>
          <p:cNvSpPr/>
          <p:nvPr/>
        </p:nvSpPr>
        <p:spPr>
          <a:xfrm>
            <a:off x="3141951" y="86404"/>
            <a:ext cx="1443789" cy="346509"/>
          </a:xfrm>
          <a:prstGeom prst="homePlate">
            <a:avLst/>
          </a:prstGeom>
          <a:solidFill>
            <a:srgbClr val="00B05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200" b="1" dirty="0" smtClean="0"/>
              <a:t>팀 단위 </a:t>
            </a:r>
            <a:r>
              <a:rPr lang="ko-KR" altLang="en-US" sz="1200" b="1" dirty="0" err="1" smtClean="0"/>
              <a:t>지원시</a:t>
            </a:r>
            <a:endParaRPr lang="ko-KR" altLang="en-US" sz="1200" b="1" dirty="0"/>
          </a:p>
        </p:txBody>
      </p:sp>
      <p:sp>
        <p:nvSpPr>
          <p:cNvPr id="13" name="직사각형 12"/>
          <p:cNvSpPr/>
          <p:nvPr/>
        </p:nvSpPr>
        <p:spPr>
          <a:xfrm>
            <a:off x="263683" y="704336"/>
            <a:ext cx="634533" cy="109904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팀장</a:t>
            </a:r>
            <a:endParaRPr lang="en-US" altLang="ko-KR" sz="1600" b="1" dirty="0" smtClean="0"/>
          </a:p>
        </p:txBody>
      </p:sp>
      <p:sp>
        <p:nvSpPr>
          <p:cNvPr id="14" name="직사각형 13"/>
          <p:cNvSpPr/>
          <p:nvPr/>
        </p:nvSpPr>
        <p:spPr>
          <a:xfrm>
            <a:off x="263683" y="1893866"/>
            <a:ext cx="634533" cy="109904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팀원</a:t>
            </a:r>
            <a:r>
              <a:rPr lang="en-US" altLang="ko-KR" sz="1600" b="1" dirty="0" smtClean="0"/>
              <a:t>1</a:t>
            </a:r>
          </a:p>
        </p:txBody>
      </p:sp>
      <p:sp>
        <p:nvSpPr>
          <p:cNvPr id="15" name="직사각형 14"/>
          <p:cNvSpPr/>
          <p:nvPr/>
        </p:nvSpPr>
        <p:spPr>
          <a:xfrm>
            <a:off x="263683" y="3091487"/>
            <a:ext cx="634533" cy="109904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팀원</a:t>
            </a:r>
            <a:endParaRPr lang="en-US" altLang="ko-KR" sz="1600" b="1" dirty="0" smtClean="0"/>
          </a:p>
          <a:p>
            <a:pPr algn="ctr"/>
            <a:r>
              <a:rPr lang="en-US" altLang="ko-KR" sz="1600" b="1" dirty="0" smtClean="0"/>
              <a:t>2</a:t>
            </a:r>
          </a:p>
        </p:txBody>
      </p:sp>
      <p:sp>
        <p:nvSpPr>
          <p:cNvPr id="16" name="직사각형 15"/>
          <p:cNvSpPr/>
          <p:nvPr/>
        </p:nvSpPr>
        <p:spPr>
          <a:xfrm>
            <a:off x="263683" y="4305292"/>
            <a:ext cx="634533" cy="109904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팀원</a:t>
            </a:r>
            <a:endParaRPr lang="en-US" altLang="ko-KR" sz="1600" b="1" dirty="0" smtClean="0"/>
          </a:p>
          <a:p>
            <a:pPr algn="ctr"/>
            <a:r>
              <a:rPr lang="en-US" altLang="ko-KR" sz="1600" b="1" dirty="0" smtClean="0"/>
              <a:t>3</a:t>
            </a:r>
          </a:p>
        </p:txBody>
      </p:sp>
      <p:sp>
        <p:nvSpPr>
          <p:cNvPr id="17" name="직사각형 16"/>
          <p:cNvSpPr/>
          <p:nvPr/>
        </p:nvSpPr>
        <p:spPr>
          <a:xfrm>
            <a:off x="263683" y="5502913"/>
            <a:ext cx="634533" cy="1099046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ko-KR" altLang="en-US" sz="1600" b="1" dirty="0" smtClean="0"/>
              <a:t>팀원</a:t>
            </a:r>
            <a:endParaRPr lang="en-US" altLang="ko-KR" sz="1600" b="1" dirty="0" smtClean="0"/>
          </a:p>
          <a:p>
            <a:pPr algn="ctr"/>
            <a:r>
              <a:rPr lang="en-US" altLang="ko-KR" sz="1600" b="1" dirty="0" smtClean="0"/>
              <a:t>4</a:t>
            </a:r>
          </a:p>
        </p:txBody>
      </p:sp>
      <p:graphicFrame>
        <p:nvGraphicFramePr>
          <p:cNvPr id="18" name="표 1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2002240"/>
              </p:ext>
            </p:extLst>
          </p:nvPr>
        </p:nvGraphicFramePr>
        <p:xfrm>
          <a:off x="987228" y="727833"/>
          <a:ext cx="7889734" cy="10755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8001"/>
                <a:gridCol w="2307067"/>
                <a:gridCol w="1582711"/>
                <a:gridCol w="2321955"/>
              </a:tblGrid>
              <a:tr h="1907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1" kern="1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담당역할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8475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참가동기</a:t>
                      </a:r>
                      <a:endParaRPr lang="en-US" altLang="ko-KR" sz="1000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(150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 내외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맑은고딕체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10pt)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19" name="표 1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442173810"/>
              </p:ext>
            </p:extLst>
          </p:nvPr>
        </p:nvGraphicFramePr>
        <p:xfrm>
          <a:off x="1002063" y="1917363"/>
          <a:ext cx="7889734" cy="10755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8001"/>
                <a:gridCol w="2307067"/>
                <a:gridCol w="1582711"/>
                <a:gridCol w="2321955"/>
              </a:tblGrid>
              <a:tr h="1907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1" kern="1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담당역할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8475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참가동기</a:t>
                      </a:r>
                      <a:endParaRPr lang="en-US" altLang="ko-KR" sz="1000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(150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 내외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맑은고딕체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10pt)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7" name="표 2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06949244"/>
              </p:ext>
            </p:extLst>
          </p:nvPr>
        </p:nvGraphicFramePr>
        <p:xfrm>
          <a:off x="1002063" y="3121935"/>
          <a:ext cx="7889734" cy="10755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8001"/>
                <a:gridCol w="2307067"/>
                <a:gridCol w="1582711"/>
                <a:gridCol w="2321955"/>
              </a:tblGrid>
              <a:tr h="1907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1" kern="1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담당역할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8475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참가동기</a:t>
                      </a:r>
                      <a:endParaRPr lang="en-US" altLang="ko-KR" sz="1000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(150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 내외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맑은고딕체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10pt)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8" name="표 2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62927"/>
              </p:ext>
            </p:extLst>
          </p:nvPr>
        </p:nvGraphicFramePr>
        <p:xfrm>
          <a:off x="1002063" y="4328789"/>
          <a:ext cx="7889734" cy="10755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8001"/>
                <a:gridCol w="2307067"/>
                <a:gridCol w="1582711"/>
                <a:gridCol w="2321955"/>
              </a:tblGrid>
              <a:tr h="1907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1" kern="1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담당역할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8475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참가동기</a:t>
                      </a:r>
                      <a:endParaRPr lang="en-US" altLang="ko-KR" sz="1000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(150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 내외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맑은고딕체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10pt)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graphicFrame>
        <p:nvGraphicFramePr>
          <p:cNvPr id="29" name="표 28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9162927"/>
              </p:ext>
            </p:extLst>
          </p:nvPr>
        </p:nvGraphicFramePr>
        <p:xfrm>
          <a:off x="1002063" y="5526410"/>
          <a:ext cx="7889734" cy="1075549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78001"/>
                <a:gridCol w="2307067"/>
                <a:gridCol w="1582711"/>
                <a:gridCol w="2321955"/>
              </a:tblGrid>
              <a:tr h="190791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sz="1000" b="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 </a:t>
                      </a: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b="1" kern="10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담당역할</a:t>
                      </a: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84758">
                <a:tc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참가동기</a:t>
                      </a:r>
                      <a:endParaRPr lang="en-US" altLang="ko-KR" sz="1000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(150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자 내외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맑은고딕체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 10pt)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gridSpan="3">
                  <a:txBody>
                    <a:bodyPr/>
                    <a:lstStyle/>
                    <a:p>
                      <a:pPr algn="l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1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accent1">
                        <a:lumMod val="20000"/>
                        <a:lumOff val="80000"/>
                      </a:schemeClr>
                    </a:solidFill>
                  </a:tcPr>
                </a:tc>
                <a:tc hMerge="1">
                  <a:txBody>
                    <a:bodyPr/>
                    <a:lstStyle/>
                    <a:p>
                      <a:pPr algn="ctr" latinLnBrk="1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endParaRPr lang="ko-KR" sz="1000" b="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77343125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3683" y="94734"/>
            <a:ext cx="552350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3</a:t>
            </a:r>
            <a:r>
              <a:rPr lang="en-US" altLang="ko-KR" b="1" dirty="0" smtClean="0">
                <a:solidFill>
                  <a:schemeClr val="bg1"/>
                </a:solidFill>
              </a:rPr>
              <a:t>. </a:t>
            </a:r>
            <a:r>
              <a:rPr lang="ko-KR" altLang="en-US" b="1" dirty="0" smtClean="0">
                <a:solidFill>
                  <a:schemeClr val="bg1"/>
                </a:solidFill>
              </a:rPr>
              <a:t>현대자동차 </a:t>
            </a:r>
            <a:r>
              <a:rPr lang="en-US" altLang="ko-KR" b="1" dirty="0" smtClean="0">
                <a:solidFill>
                  <a:schemeClr val="bg1"/>
                </a:solidFill>
              </a:rPr>
              <a:t>CSV</a:t>
            </a:r>
            <a:r>
              <a:rPr lang="ko-KR" altLang="en-US" b="1" dirty="0" smtClean="0">
                <a:solidFill>
                  <a:schemeClr val="bg1"/>
                </a:solidFill>
              </a:rPr>
              <a:t>아이디어</a:t>
            </a:r>
            <a:r>
              <a:rPr lang="en-US" altLang="ko-KR" b="1" dirty="0" smtClean="0">
                <a:solidFill>
                  <a:schemeClr val="bg1"/>
                </a:solidFill>
              </a:rPr>
              <a:t>_1) </a:t>
            </a:r>
            <a:r>
              <a:rPr lang="ko-KR" altLang="en-US" b="1" dirty="0" smtClean="0">
                <a:solidFill>
                  <a:schemeClr val="bg1"/>
                </a:solidFill>
              </a:rPr>
              <a:t>해결하고자 하는 문제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57795" y="653534"/>
            <a:ext cx="8775812" cy="2484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선택한 주제와 관련하여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구체적으로 해결하고자 하는 문제는 무엇인가요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?</a:t>
            </a:r>
            <a:endParaRPr lang="en-US" altLang="ko-KR" sz="1000" b="1" kern="100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0" y="3445934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63683" y="3540668"/>
            <a:ext cx="8485849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3</a:t>
            </a:r>
            <a:r>
              <a:rPr lang="en-US" altLang="ko-KR" b="1" dirty="0" smtClean="0">
                <a:solidFill>
                  <a:schemeClr val="bg1"/>
                </a:solidFill>
              </a:rPr>
              <a:t>. </a:t>
            </a:r>
            <a:r>
              <a:rPr lang="ko-KR" altLang="en-US" b="1" dirty="0" smtClean="0">
                <a:solidFill>
                  <a:schemeClr val="bg1"/>
                </a:solidFill>
              </a:rPr>
              <a:t>현대자동차 </a:t>
            </a:r>
            <a:r>
              <a:rPr lang="en-US" altLang="ko-KR" b="1" dirty="0" smtClean="0">
                <a:solidFill>
                  <a:schemeClr val="bg1"/>
                </a:solidFill>
              </a:rPr>
              <a:t>CSV</a:t>
            </a:r>
            <a:r>
              <a:rPr lang="ko-KR" altLang="en-US" b="1" dirty="0" smtClean="0">
                <a:solidFill>
                  <a:schemeClr val="bg1"/>
                </a:solidFill>
              </a:rPr>
              <a:t>아이디어</a:t>
            </a:r>
            <a:r>
              <a:rPr lang="en-US" altLang="ko-KR" b="1" dirty="0" smtClean="0">
                <a:solidFill>
                  <a:schemeClr val="bg1"/>
                </a:solidFill>
              </a:rPr>
              <a:t>_2) </a:t>
            </a:r>
            <a:r>
              <a:rPr lang="ko-KR" altLang="en-US" b="1" dirty="0" smtClean="0">
                <a:solidFill>
                  <a:schemeClr val="bg1"/>
                </a:solidFill>
              </a:rPr>
              <a:t>문제에 관심을 갖고 아이디어를 도출하게 된 동기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57795" y="4099468"/>
            <a:ext cx="8775812" cy="51103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해당 문제해결에 관심을 갖고 아이디어를 도출하게 된 이유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배경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경험 등을 작성해주세요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ko-KR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(</a:t>
            </a:r>
            <a:r>
              <a:rPr lang="ko-KR" altLang="en-US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예</a:t>
            </a:r>
            <a:r>
              <a:rPr lang="en-US" altLang="ko-KR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: </a:t>
            </a:r>
            <a:r>
              <a:rPr lang="ko-KR" altLang="en-US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문제의 심각성을 인지한 수치화된 자료</a:t>
            </a:r>
            <a:r>
              <a:rPr lang="en-US" altLang="ko-KR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주제에 관심을 갖게 된 개인적인 경험</a:t>
            </a:r>
            <a:r>
              <a:rPr lang="en-US" altLang="ko-KR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000" b="1" kern="100" dirty="0" err="1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벤치마킹한</a:t>
            </a:r>
            <a:r>
              <a:rPr lang="ko-KR" altLang="en-US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 사례</a:t>
            </a:r>
            <a:r>
              <a:rPr lang="en-US" altLang="ko-KR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  <a:r>
              <a:rPr lang="ko-KR" altLang="en-US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문제해결의 실마리 등</a:t>
            </a:r>
            <a:r>
              <a:rPr lang="en-US" altLang="ko-KR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)</a:t>
            </a:r>
            <a:r>
              <a:rPr lang="ko-KR" altLang="en-US" sz="10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endParaRPr lang="en-US" altLang="ko-KR" sz="1000" b="1" kern="100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894767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3683" y="94734"/>
            <a:ext cx="706719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3</a:t>
            </a:r>
            <a:r>
              <a:rPr lang="en-US" altLang="ko-KR" b="1" dirty="0" smtClean="0">
                <a:solidFill>
                  <a:schemeClr val="bg1"/>
                </a:solidFill>
              </a:rPr>
              <a:t>. </a:t>
            </a:r>
            <a:r>
              <a:rPr lang="ko-KR" altLang="en-US" b="1" dirty="0" smtClean="0">
                <a:solidFill>
                  <a:schemeClr val="bg1"/>
                </a:solidFill>
              </a:rPr>
              <a:t>현대자동차 </a:t>
            </a:r>
            <a:r>
              <a:rPr lang="en-US" altLang="ko-KR" b="1" dirty="0" smtClean="0">
                <a:solidFill>
                  <a:schemeClr val="bg1"/>
                </a:solidFill>
              </a:rPr>
              <a:t>CSV</a:t>
            </a:r>
            <a:r>
              <a:rPr lang="ko-KR" altLang="en-US" b="1" dirty="0" smtClean="0">
                <a:solidFill>
                  <a:schemeClr val="bg1"/>
                </a:solidFill>
              </a:rPr>
              <a:t>아이디어</a:t>
            </a:r>
            <a:r>
              <a:rPr lang="en-US" altLang="ko-KR" b="1" dirty="0" smtClean="0">
                <a:solidFill>
                  <a:schemeClr val="bg1"/>
                </a:solidFill>
              </a:rPr>
              <a:t>_3) </a:t>
            </a:r>
            <a:r>
              <a:rPr lang="ko-KR" altLang="en-US" b="1" dirty="0" smtClean="0">
                <a:solidFill>
                  <a:schemeClr val="bg1"/>
                </a:solidFill>
              </a:rPr>
              <a:t>문제를 해결할 수 있는 아이디어 </a:t>
            </a:r>
            <a:r>
              <a:rPr lang="ko-KR" altLang="en-US" b="1" dirty="0" err="1" smtClean="0">
                <a:solidFill>
                  <a:schemeClr val="bg1"/>
                </a:solidFill>
              </a:rPr>
              <a:t>컨셉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57795" y="653534"/>
            <a:ext cx="8775812" cy="524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문제를 해결할 수 있는 현대자동차 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CSV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아이디어를 간단히 소개해주세요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 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예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문제를 해결하기까지의 과정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전반적으로 아이디어가 구현되는 방식이나 </a:t>
            </a:r>
            <a:r>
              <a:rPr lang="ko-KR" altLang="en-US" sz="10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컨셉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등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en-US" altLang="ko-KR" sz="1000" b="1" kern="100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0460014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3683" y="94734"/>
            <a:ext cx="671132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3</a:t>
            </a:r>
            <a:r>
              <a:rPr lang="en-US" altLang="ko-KR" b="1" dirty="0" smtClean="0">
                <a:solidFill>
                  <a:schemeClr val="bg1"/>
                </a:solidFill>
              </a:rPr>
              <a:t>. </a:t>
            </a:r>
            <a:r>
              <a:rPr lang="ko-KR" altLang="en-US" b="1" dirty="0" smtClean="0">
                <a:solidFill>
                  <a:schemeClr val="bg1"/>
                </a:solidFill>
              </a:rPr>
              <a:t>현대자동차 </a:t>
            </a:r>
            <a:r>
              <a:rPr lang="en-US" altLang="ko-KR" b="1" dirty="0" smtClean="0">
                <a:solidFill>
                  <a:schemeClr val="bg1"/>
                </a:solidFill>
              </a:rPr>
              <a:t>CSV</a:t>
            </a:r>
            <a:r>
              <a:rPr lang="ko-KR" altLang="en-US" b="1" dirty="0" smtClean="0">
                <a:solidFill>
                  <a:schemeClr val="bg1"/>
                </a:solidFill>
              </a:rPr>
              <a:t>아이디어</a:t>
            </a:r>
            <a:r>
              <a:rPr lang="en-US" altLang="ko-KR" b="1" dirty="0" smtClean="0">
                <a:solidFill>
                  <a:schemeClr val="bg1"/>
                </a:solidFill>
              </a:rPr>
              <a:t>_4) </a:t>
            </a:r>
            <a:r>
              <a:rPr lang="ko-KR" altLang="en-US" b="1" dirty="0" smtClean="0">
                <a:solidFill>
                  <a:schemeClr val="bg1"/>
                </a:solidFill>
              </a:rPr>
              <a:t>아이디어가 실현될 경우 기대효과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4" name="직사각형 3"/>
          <p:cNvSpPr/>
          <p:nvPr/>
        </p:nvSpPr>
        <p:spPr>
          <a:xfrm>
            <a:off x="157795" y="653534"/>
            <a:ext cx="8775812" cy="52424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실제로 아이디어가 실현될 경우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기대할 수 있는 긍정적인 효과를 설득력 있게 제시해주세요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예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: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문제 해결효과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그 외에도 기대할 수 있는 부가적인 </a:t>
            </a:r>
            <a:r>
              <a:rPr lang="ko-KR" altLang="en-US" sz="10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임팩트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효과 확산 등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endParaRPr lang="en-US" altLang="ko-KR" sz="1000" b="1" kern="100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5232830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6" name="TextBox 5"/>
          <p:cNvSpPr txBox="1"/>
          <p:nvPr/>
        </p:nvSpPr>
        <p:spPr>
          <a:xfrm>
            <a:off x="263683" y="94734"/>
            <a:ext cx="9054402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3</a:t>
            </a:r>
            <a:r>
              <a:rPr lang="en-US" altLang="ko-KR" b="1" dirty="0" smtClean="0">
                <a:solidFill>
                  <a:schemeClr val="bg1"/>
                </a:solidFill>
              </a:rPr>
              <a:t>. </a:t>
            </a:r>
            <a:r>
              <a:rPr lang="ko-KR" altLang="en-US" b="1" dirty="0" smtClean="0">
                <a:solidFill>
                  <a:schemeClr val="bg1"/>
                </a:solidFill>
              </a:rPr>
              <a:t>현대자동차 </a:t>
            </a:r>
            <a:r>
              <a:rPr lang="en-US" altLang="ko-KR" b="1" dirty="0" smtClean="0">
                <a:solidFill>
                  <a:schemeClr val="bg1"/>
                </a:solidFill>
              </a:rPr>
              <a:t>CSV</a:t>
            </a:r>
            <a:r>
              <a:rPr lang="ko-KR" altLang="en-US" b="1" dirty="0" smtClean="0">
                <a:solidFill>
                  <a:schemeClr val="bg1"/>
                </a:solidFill>
              </a:rPr>
              <a:t>아이디어</a:t>
            </a:r>
            <a:r>
              <a:rPr lang="en-US" altLang="ko-KR" b="1" dirty="0" smtClean="0">
                <a:solidFill>
                  <a:schemeClr val="bg1"/>
                </a:solidFill>
              </a:rPr>
              <a:t>_5) </a:t>
            </a:r>
            <a:r>
              <a:rPr lang="ko-KR" altLang="en-US" b="1" dirty="0" smtClean="0">
                <a:solidFill>
                  <a:schemeClr val="bg1"/>
                </a:solidFill>
              </a:rPr>
              <a:t>사회혁신 옴부즈맨</a:t>
            </a:r>
            <a:r>
              <a:rPr lang="en-US" altLang="ko-KR" sz="1500" b="1" dirty="0" smtClean="0">
                <a:solidFill>
                  <a:schemeClr val="bg1"/>
                </a:solidFill>
              </a:rPr>
              <a:t>_H-Social Creator</a:t>
            </a:r>
            <a:r>
              <a:rPr lang="ko-KR" altLang="en-US" b="1" dirty="0" smtClean="0">
                <a:solidFill>
                  <a:schemeClr val="bg1"/>
                </a:solidFill>
              </a:rPr>
              <a:t>로 합격해야 하는 이유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157795" y="653534"/>
            <a:ext cx="8775812" cy="25699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지원자 또</a:t>
            </a:r>
            <a:r>
              <a:rPr lang="ko-KR" altLang="en-US" sz="10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는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팀이 반드시 사회혁신옴부즈맨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_H-Social Creator</a:t>
            </a:r>
            <a:r>
              <a:rPr lang="ko-KR" altLang="en-US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로 합격해야 하는 이유나 매력을 자유롭게 알려주세요</a:t>
            </a:r>
            <a:r>
              <a:rPr lang="en-US" altLang="ko-KR" sz="10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^^</a:t>
            </a:r>
            <a:endParaRPr lang="en-US" altLang="ko-KR" sz="1000" b="1" kern="100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732431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3683" y="94734"/>
            <a:ext cx="3752950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4. </a:t>
            </a:r>
            <a:r>
              <a:rPr lang="ko-KR" altLang="en-US" b="1" dirty="0" smtClean="0">
                <a:solidFill>
                  <a:schemeClr val="bg1"/>
                </a:solidFill>
              </a:rPr>
              <a:t>지원신청서 기재사항 사실확인서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57795" y="653534"/>
            <a:ext cx="8775812" cy="13474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1) 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본 페이지를 인쇄하여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(2) </a:t>
            </a:r>
            <a:r>
              <a:rPr lang="ko-KR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하단의 「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사실확인여부</a:t>
            </a:r>
            <a:r>
              <a:rPr lang="ko-KR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」에 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수기로 </a:t>
            </a:r>
            <a:r>
              <a:rPr lang="ko-KR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체크 </a:t>
            </a:r>
            <a:r>
              <a:rPr lang="ko-KR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및 서명하고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(3) </a:t>
            </a:r>
            <a:r>
              <a:rPr lang="ko-KR" altLang="en-US" sz="14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인쇄본을</a:t>
            </a:r>
            <a:r>
              <a:rPr lang="ko-KR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사진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(jpg</a:t>
            </a: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으로 찍어</a:t>
            </a: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(4) </a:t>
            </a:r>
            <a:r>
              <a:rPr lang="ko-KR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지원서 제출 시 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삽입</a:t>
            </a:r>
            <a:r>
              <a:rPr lang="ko-KR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해주시기 </a:t>
            </a:r>
            <a:r>
              <a:rPr lang="ko-KR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바랍니다</a:t>
            </a: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ko-KR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※ </a:t>
            </a:r>
            <a:r>
              <a:rPr lang="ko-KR" altLang="en-US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지원자 </a:t>
            </a:r>
            <a:r>
              <a:rPr lang="en-US" altLang="ko-KR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or </a:t>
            </a:r>
            <a:r>
              <a:rPr lang="ko-KR" altLang="en-US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팀장 및 팀원 모두 </a:t>
            </a:r>
            <a:r>
              <a:rPr lang="en-US" altLang="ko-KR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1</a:t>
            </a:r>
            <a:r>
              <a:rPr lang="ko-KR" altLang="en-US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인당 </a:t>
            </a:r>
            <a:r>
              <a:rPr lang="en-US" altLang="ko-KR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1</a:t>
            </a:r>
            <a:r>
              <a:rPr lang="ko-KR" altLang="en-US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장씩 삽입</a:t>
            </a:r>
            <a:endParaRPr lang="en-US" altLang="ko-KR" sz="1400" b="1" kern="100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70488" y="2671239"/>
            <a:ext cx="8031345" cy="11644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ko-KR" altLang="en-US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위 기재사항이 사실과 다름이 없음을 확인합니다</a:t>
            </a:r>
            <a:r>
              <a:rPr lang="en-US" altLang="ko-KR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.</a:t>
            </a:r>
            <a:endParaRPr lang="en-US" altLang="ko-KR" sz="1200" b="1" kern="100" dirty="0" smtClean="0">
              <a:latin typeface="맑은 고딕" panose="020B0503020000020004" pitchFamily="50" charset="-127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※ </a:t>
            </a:r>
            <a:r>
              <a:rPr lang="ko-KR" altLang="en-US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기재사항이 허위로 밝혀질 경우 </a:t>
            </a:r>
            <a:r>
              <a:rPr lang="en-US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2017 </a:t>
            </a:r>
            <a:r>
              <a:rPr lang="ko-KR" altLang="en-US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사회혁신옴부즈맨</a:t>
            </a:r>
            <a:r>
              <a:rPr lang="en-US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_H-Social Creator 3</a:t>
            </a:r>
            <a:r>
              <a:rPr lang="ko-KR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기 프로그램 지원신청과 선발에 제한과 불이익이 </a:t>
            </a:r>
            <a:r>
              <a:rPr lang="en-US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발생할 수 있습니다</a:t>
            </a:r>
            <a:r>
              <a:rPr lang="en-US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200" kern="100" dirty="0" smtClean="0"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63683" y="2395242"/>
            <a:ext cx="8613280" cy="39084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163352" y="4820411"/>
            <a:ext cx="4572000" cy="1338828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en-US" b="1" dirty="0" smtClean="0">
                <a:cs typeface="Times New Roman" panose="02020603050405020304" pitchFamily="18" charset="0"/>
              </a:rPr>
              <a:t>확인</a:t>
            </a:r>
            <a:r>
              <a:rPr lang="ko-KR" altLang="ko-KR" b="1" dirty="0" smtClean="0">
                <a:cs typeface="Times New Roman" panose="02020603050405020304" pitchFamily="18" charset="0"/>
              </a:rPr>
              <a:t> </a:t>
            </a:r>
            <a:r>
              <a:rPr lang="ko-KR" altLang="en-US" b="1" dirty="0" smtClean="0">
                <a:cs typeface="Times New Roman" panose="02020603050405020304" pitchFamily="18" charset="0"/>
              </a:rPr>
              <a:t>□</a:t>
            </a:r>
            <a:r>
              <a:rPr lang="en-US" altLang="ko-KR" b="1" dirty="0" smtClean="0">
                <a:cs typeface="Times New Roman" panose="02020603050405020304" pitchFamily="18" charset="0"/>
              </a:rPr>
              <a:t> </a:t>
            </a:r>
            <a:r>
              <a:rPr lang="ko-KR" altLang="en-US" b="1" dirty="0" smtClean="0">
                <a:cs typeface="Times New Roman" panose="02020603050405020304" pitchFamily="18" charset="0"/>
              </a:rPr>
              <a:t>확인</a:t>
            </a:r>
            <a:r>
              <a:rPr lang="ko-KR" altLang="ko-KR" b="1" dirty="0" smtClean="0">
                <a:cs typeface="Times New Roman" panose="02020603050405020304" pitchFamily="18" charset="0"/>
              </a:rPr>
              <a:t>하지 않음 </a:t>
            </a:r>
            <a:r>
              <a:rPr lang="ko-KR" altLang="en-US" b="1" dirty="0" smtClean="0">
                <a:cs typeface="Times New Roman" panose="02020603050405020304" pitchFamily="18" charset="0"/>
              </a:rPr>
              <a:t>□</a:t>
            </a:r>
            <a:r>
              <a:rPr lang="en-US" altLang="ko-KR" b="1" dirty="0" smtClean="0">
                <a:cs typeface="Times New Roman" panose="02020603050405020304" pitchFamily="18" charset="0"/>
              </a:rPr>
              <a:t/>
            </a:r>
            <a:br>
              <a:rPr lang="en-US" altLang="ko-KR" b="1" dirty="0" smtClean="0">
                <a:cs typeface="Times New Roman" panose="02020603050405020304" pitchFamily="18" charset="0"/>
              </a:rPr>
            </a:br>
            <a:r>
              <a:rPr lang="en-US" altLang="ko-KR" b="1" dirty="0" smtClean="0">
                <a:cs typeface="Times New Roman" panose="02020603050405020304" pitchFamily="18" charset="0"/>
              </a:rPr>
              <a:t>2017</a:t>
            </a:r>
            <a:r>
              <a:rPr lang="ko-KR" altLang="ko-KR" b="1" dirty="0" smtClean="0">
                <a:cs typeface="Times New Roman" panose="02020603050405020304" pitchFamily="18" charset="0"/>
              </a:rPr>
              <a:t>년  </a:t>
            </a:r>
            <a:r>
              <a:rPr lang="en-US" altLang="ko-KR" b="1" dirty="0" smtClean="0">
                <a:cs typeface="Times New Roman" panose="02020603050405020304" pitchFamily="18" charset="0"/>
              </a:rPr>
              <a:t> </a:t>
            </a:r>
            <a:r>
              <a:rPr lang="ko-KR" altLang="ko-KR" b="1" dirty="0" smtClean="0">
                <a:cs typeface="Times New Roman" panose="02020603050405020304" pitchFamily="18" charset="0"/>
              </a:rPr>
              <a:t>월 </a:t>
            </a:r>
            <a:r>
              <a:rPr lang="en-US" altLang="ko-KR" b="1" dirty="0" smtClean="0">
                <a:cs typeface="Times New Roman" panose="02020603050405020304" pitchFamily="18" charset="0"/>
              </a:rPr>
              <a:t> </a:t>
            </a:r>
            <a:r>
              <a:rPr lang="ko-KR" altLang="ko-KR" b="1" dirty="0" smtClean="0">
                <a:cs typeface="Times New Roman" panose="02020603050405020304" pitchFamily="18" charset="0"/>
              </a:rPr>
              <a:t> 일</a:t>
            </a:r>
            <a:r>
              <a:rPr lang="en-US" altLang="ko-KR" b="1" dirty="0" smtClean="0">
                <a:cs typeface="Times New Roman" panose="02020603050405020304" pitchFamily="18" charset="0"/>
              </a:rPr>
              <a:t/>
            </a:r>
            <a:br>
              <a:rPr lang="en-US" altLang="ko-KR" b="1" dirty="0" smtClean="0">
                <a:cs typeface="Times New Roman" panose="02020603050405020304" pitchFamily="18" charset="0"/>
              </a:rPr>
            </a:br>
            <a:r>
              <a:rPr lang="ko-KR" altLang="ko-KR" b="1" dirty="0" smtClean="0">
                <a:cs typeface="Times New Roman" panose="02020603050405020304" pitchFamily="18" charset="0"/>
              </a:rPr>
              <a:t>성명</a:t>
            </a:r>
            <a:r>
              <a:rPr lang="en-US" altLang="ko-KR" b="1" dirty="0" smtClean="0">
                <a:cs typeface="Times New Roman" panose="02020603050405020304" pitchFamily="18" charset="0"/>
              </a:rPr>
              <a:t>:               (</a:t>
            </a:r>
            <a:r>
              <a:rPr lang="ko-KR" altLang="ko-KR" b="1" dirty="0" smtClean="0">
                <a:cs typeface="Times New Roman" panose="02020603050405020304" pitchFamily="18" charset="0"/>
              </a:rPr>
              <a:t>서명</a:t>
            </a:r>
            <a:r>
              <a:rPr lang="en-US" altLang="ko-KR" b="1" dirty="0" smtClean="0"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537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3683" y="94734"/>
            <a:ext cx="339708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5</a:t>
            </a:r>
            <a:r>
              <a:rPr lang="en-US" altLang="ko-KR" b="1" dirty="0" smtClean="0">
                <a:solidFill>
                  <a:schemeClr val="bg1"/>
                </a:solidFill>
              </a:rPr>
              <a:t>. </a:t>
            </a:r>
            <a:r>
              <a:rPr lang="ko-KR" altLang="en-US" b="1" dirty="0" smtClean="0">
                <a:solidFill>
                  <a:schemeClr val="bg1"/>
                </a:solidFill>
              </a:rPr>
              <a:t>개인정보 수집</a:t>
            </a:r>
            <a:r>
              <a:rPr lang="en-US" altLang="ko-KR" b="1" dirty="0">
                <a:solidFill>
                  <a:schemeClr val="bg1"/>
                </a:solidFill>
              </a:rPr>
              <a:t> </a:t>
            </a:r>
            <a:r>
              <a:rPr lang="ko-KR" altLang="en-US" b="1" dirty="0" smtClean="0">
                <a:solidFill>
                  <a:schemeClr val="bg1"/>
                </a:solidFill>
              </a:rPr>
              <a:t>및 이용 동의서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157795" y="653534"/>
            <a:ext cx="8775812" cy="157799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ko-KR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다음 </a:t>
            </a:r>
            <a:r>
              <a:rPr lang="ko-KR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페이지부터 이어지는 「개인정보 수집 및 이용안내」</a:t>
            </a:r>
            <a:r>
              <a:rPr lang="ko-KR" altLang="ko-KR" sz="1400" b="1" dirty="0" err="1">
                <a:solidFill>
                  <a:schemeClr val="tx1">
                    <a:lumMod val="50000"/>
                    <a:lumOff val="50000"/>
                  </a:schemeClr>
                </a:solidFill>
              </a:rPr>
              <a:t>를</a:t>
            </a:r>
            <a:r>
              <a:rPr lang="ko-KR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 꼼꼼히 읽은 후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,</a:t>
            </a:r>
            <a:b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(1) 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본 페이지를 인쇄하여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(2) </a:t>
            </a:r>
            <a:r>
              <a:rPr lang="ko-KR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하단의 </a:t>
            </a:r>
            <a:r>
              <a:rPr lang="ko-KR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「개인정보 수집 및 이용에 대한 동의여부」에 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수기로 </a:t>
            </a:r>
            <a:r>
              <a:rPr lang="ko-KR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체크 </a:t>
            </a:r>
            <a:r>
              <a:rPr lang="ko-KR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및 서명하고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(3) </a:t>
            </a:r>
            <a:r>
              <a:rPr lang="ko-KR" altLang="en-US" sz="1400" b="1" dirty="0" err="1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인쇄본을</a:t>
            </a:r>
            <a:r>
              <a:rPr lang="ko-KR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 </a:t>
            </a:r>
            <a:r>
              <a:rPr lang="ko-KR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사진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(jpg</a:t>
            </a: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)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으로 찍어</a:t>
            </a: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, </a:t>
            </a:r>
            <a: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/>
            </a:r>
            <a:br>
              <a:rPr lang="en-US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</a:b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(4) </a:t>
            </a:r>
            <a:r>
              <a:rPr lang="ko-KR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지원서 제출 시 </a:t>
            </a:r>
            <a:r>
              <a:rPr lang="ko-KR" altLang="en-US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삽입</a:t>
            </a:r>
            <a:r>
              <a:rPr lang="ko-KR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해주시기 </a:t>
            </a:r>
            <a:r>
              <a:rPr lang="ko-KR" altLang="ko-KR" sz="1400" b="1" dirty="0">
                <a:solidFill>
                  <a:schemeClr val="tx1">
                    <a:lumMod val="50000"/>
                    <a:lumOff val="50000"/>
                  </a:schemeClr>
                </a:solidFill>
              </a:rPr>
              <a:t>바랍니다</a:t>
            </a:r>
            <a:r>
              <a:rPr lang="en-US" altLang="ko-KR" sz="1400" b="1" dirty="0" smtClean="0">
                <a:solidFill>
                  <a:schemeClr val="tx1">
                    <a:lumMod val="50000"/>
                    <a:lumOff val="50000"/>
                  </a:schemeClr>
                </a:solidFill>
              </a:rPr>
              <a:t>.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altLang="ko-KR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※ </a:t>
            </a:r>
            <a:r>
              <a:rPr lang="ko-KR" altLang="en-US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지원자 </a:t>
            </a:r>
            <a:r>
              <a:rPr lang="en-US" altLang="ko-KR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or </a:t>
            </a:r>
            <a:r>
              <a:rPr lang="ko-KR" altLang="en-US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팀장 및 팀원 모두 </a:t>
            </a:r>
            <a:r>
              <a:rPr lang="en-US" altLang="ko-KR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1</a:t>
            </a:r>
            <a:r>
              <a:rPr lang="ko-KR" altLang="en-US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인당 </a:t>
            </a:r>
            <a:r>
              <a:rPr lang="en-US" altLang="ko-KR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1</a:t>
            </a:r>
            <a:r>
              <a:rPr lang="ko-KR" altLang="en-US" sz="1400" b="1" kern="1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맑은 고딕" panose="020B0503020000020004" pitchFamily="50" charset="-127"/>
                <a:cs typeface="Times New Roman" panose="02020603050405020304" pitchFamily="18" charset="0"/>
              </a:rPr>
              <a:t>장씩 삽입</a:t>
            </a:r>
            <a:endParaRPr lang="en-US" altLang="ko-KR" sz="1400" b="1" kern="100" dirty="0">
              <a:solidFill>
                <a:schemeClr val="tx1">
                  <a:lumMod val="50000"/>
                  <a:lumOff val="50000"/>
                </a:schemeClr>
              </a:solidFill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10" name="직사각형 9"/>
          <p:cNvSpPr/>
          <p:nvPr/>
        </p:nvSpPr>
        <p:spPr>
          <a:xfrm>
            <a:off x="570488" y="2671239"/>
            <a:ext cx="8031345" cy="19595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ko-KR" altLang="en-US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「개인정보 수집 및 이용안내」</a:t>
            </a:r>
            <a:r>
              <a:rPr lang="ko-KR" altLang="en-US" b="1" kern="100" dirty="0" err="1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를</a:t>
            </a:r>
            <a:r>
              <a:rPr lang="ko-KR" altLang="en-US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 확인하였고</a:t>
            </a:r>
            <a:r>
              <a:rPr lang="en-US" altLang="ko-KR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,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ko-KR" altLang="ko-KR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개인정보 수집 및 이용에 동의하십니까</a:t>
            </a:r>
            <a:r>
              <a:rPr lang="en-US" altLang="ko-KR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?</a:t>
            </a:r>
          </a:p>
          <a:p>
            <a:pPr lvl="0">
              <a:lnSpc>
                <a:spcPct val="150000"/>
              </a:lnSpc>
            </a:pPr>
            <a:endParaRPr lang="en-US" altLang="ko-KR" sz="1200" b="1" kern="100" dirty="0" smtClean="0">
              <a:latin typeface="맑은 고딕" panose="020B0503020000020004" pitchFamily="50" charset="-127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en-US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※ </a:t>
            </a:r>
            <a:r>
              <a:rPr lang="ko-KR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동의하지 않는 경우</a:t>
            </a:r>
            <a:r>
              <a:rPr lang="en-US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 2017 </a:t>
            </a:r>
            <a:r>
              <a:rPr lang="ko-KR" altLang="en-US" sz="12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사회혁신옴부즈맨</a:t>
            </a:r>
            <a:r>
              <a:rPr lang="en-US" altLang="ko-KR" sz="12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_H-Social Creator 3</a:t>
            </a:r>
            <a:r>
              <a:rPr lang="ko-KR" altLang="ko-KR" sz="1200" b="1" kern="100" dirty="0">
                <a:latin typeface="맑은 고딕" panose="020B0503020000020004" pitchFamily="50" charset="-127"/>
                <a:cs typeface="Times New Roman" panose="02020603050405020304" pitchFamily="18" charset="0"/>
              </a:rPr>
              <a:t>기 프로그램 </a:t>
            </a:r>
            <a:r>
              <a:rPr lang="ko-KR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지원신청과 선발에 </a:t>
            </a:r>
            <a:endParaRPr lang="en-US" altLang="ko-KR" sz="1200" b="1" kern="100" dirty="0" smtClean="0">
              <a:latin typeface="맑은 고딕" panose="020B0503020000020004" pitchFamily="50" charset="-127"/>
              <a:cs typeface="Times New Roman" panose="02020603050405020304" pitchFamily="18" charset="0"/>
            </a:endParaRPr>
          </a:p>
          <a:p>
            <a:pPr lvl="0">
              <a:lnSpc>
                <a:spcPct val="150000"/>
              </a:lnSpc>
            </a:pPr>
            <a:r>
              <a:rPr lang="ko-KR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제한과 불이익이 </a:t>
            </a:r>
            <a:r>
              <a:rPr lang="en-US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 </a:t>
            </a:r>
            <a:r>
              <a:rPr lang="ko-KR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발생할 수 있습니다</a:t>
            </a:r>
            <a:r>
              <a:rPr lang="en-US" altLang="ko-KR" sz="1200" b="1" kern="100" dirty="0" smtClean="0">
                <a:latin typeface="맑은 고딕" panose="020B0503020000020004" pitchFamily="50" charset="-127"/>
                <a:cs typeface="Times New Roman" panose="02020603050405020304" pitchFamily="18" charset="0"/>
              </a:rPr>
              <a:t>. </a:t>
            </a:r>
            <a:endParaRPr lang="ko-KR" altLang="ko-KR" sz="1200" kern="100" dirty="0" smtClean="0">
              <a:latin typeface="맑은 고딕" panose="020B0503020000020004" pitchFamily="50" charset="-127"/>
              <a:cs typeface="Times New Roman" panose="02020603050405020304" pitchFamily="18" charset="0"/>
            </a:endParaRPr>
          </a:p>
        </p:txBody>
      </p:sp>
      <p:sp>
        <p:nvSpPr>
          <p:cNvPr id="11" name="직사각형 10"/>
          <p:cNvSpPr/>
          <p:nvPr/>
        </p:nvSpPr>
        <p:spPr>
          <a:xfrm>
            <a:off x="263683" y="2395242"/>
            <a:ext cx="8613280" cy="3908454"/>
          </a:xfrm>
          <a:prstGeom prst="rect">
            <a:avLst/>
          </a:prstGeom>
          <a:noFill/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12" name="직사각형 11"/>
          <p:cNvSpPr/>
          <p:nvPr/>
        </p:nvSpPr>
        <p:spPr>
          <a:xfrm>
            <a:off x="4163352" y="4820411"/>
            <a:ext cx="4572000" cy="1293624"/>
          </a:xfrm>
          <a:prstGeom prst="rect">
            <a:avLst/>
          </a:prstGeom>
        </p:spPr>
        <p:txBody>
          <a:bodyPr>
            <a:spAutoFit/>
          </a:bodyPr>
          <a:lstStyle/>
          <a:p>
            <a:pPr algn="r">
              <a:lnSpc>
                <a:spcPct val="150000"/>
              </a:lnSpc>
            </a:pPr>
            <a:r>
              <a:rPr lang="ko-KR" altLang="ko-KR" b="1" dirty="0" smtClean="0">
                <a:cs typeface="Times New Roman" panose="02020603050405020304" pitchFamily="18" charset="0"/>
              </a:rPr>
              <a:t>동의 </a:t>
            </a:r>
            <a:r>
              <a:rPr lang="ko-KR" altLang="en-US" b="1" dirty="0" smtClean="0">
                <a:cs typeface="Times New Roman" panose="02020603050405020304" pitchFamily="18" charset="0"/>
              </a:rPr>
              <a:t>□</a:t>
            </a:r>
            <a:r>
              <a:rPr lang="en-US" altLang="ko-KR" b="1" dirty="0" smtClean="0">
                <a:cs typeface="Times New Roman" panose="02020603050405020304" pitchFamily="18" charset="0"/>
              </a:rPr>
              <a:t> </a:t>
            </a:r>
            <a:r>
              <a:rPr lang="ko-KR" altLang="ko-KR" b="1" dirty="0" smtClean="0">
                <a:cs typeface="Times New Roman" panose="02020603050405020304" pitchFamily="18" charset="0"/>
              </a:rPr>
              <a:t>동의하지 않음 </a:t>
            </a:r>
            <a:r>
              <a:rPr lang="ko-KR" altLang="en-US" b="1" dirty="0" smtClean="0">
                <a:cs typeface="Times New Roman" panose="02020603050405020304" pitchFamily="18" charset="0"/>
              </a:rPr>
              <a:t>□</a:t>
            </a:r>
            <a:r>
              <a:rPr lang="en-US" altLang="ko-KR" b="1" dirty="0" smtClean="0">
                <a:cs typeface="Times New Roman" panose="02020603050405020304" pitchFamily="18" charset="0"/>
              </a:rPr>
              <a:t/>
            </a:r>
            <a:br>
              <a:rPr lang="en-US" altLang="ko-KR" b="1" dirty="0" smtClean="0">
                <a:cs typeface="Times New Roman" panose="02020603050405020304" pitchFamily="18" charset="0"/>
              </a:rPr>
            </a:br>
            <a:r>
              <a:rPr lang="en-US" altLang="ko-KR" b="1" dirty="0" smtClean="0">
                <a:cs typeface="Times New Roman" panose="02020603050405020304" pitchFamily="18" charset="0"/>
              </a:rPr>
              <a:t>2017</a:t>
            </a:r>
            <a:r>
              <a:rPr lang="ko-KR" altLang="ko-KR" b="1" dirty="0" smtClean="0">
                <a:cs typeface="Times New Roman" panose="02020603050405020304" pitchFamily="18" charset="0"/>
              </a:rPr>
              <a:t>년  </a:t>
            </a:r>
            <a:r>
              <a:rPr lang="en-US" altLang="ko-KR" b="1" dirty="0" smtClean="0">
                <a:cs typeface="Times New Roman" panose="02020603050405020304" pitchFamily="18" charset="0"/>
              </a:rPr>
              <a:t> </a:t>
            </a:r>
            <a:r>
              <a:rPr lang="ko-KR" altLang="ko-KR" b="1" dirty="0" smtClean="0">
                <a:cs typeface="Times New Roman" panose="02020603050405020304" pitchFamily="18" charset="0"/>
              </a:rPr>
              <a:t>월 </a:t>
            </a:r>
            <a:r>
              <a:rPr lang="en-US" altLang="ko-KR" b="1" dirty="0" smtClean="0">
                <a:cs typeface="Times New Roman" panose="02020603050405020304" pitchFamily="18" charset="0"/>
              </a:rPr>
              <a:t> </a:t>
            </a:r>
            <a:r>
              <a:rPr lang="ko-KR" altLang="ko-KR" b="1" dirty="0" smtClean="0">
                <a:cs typeface="Times New Roman" panose="02020603050405020304" pitchFamily="18" charset="0"/>
              </a:rPr>
              <a:t> 일</a:t>
            </a:r>
            <a:r>
              <a:rPr lang="en-US" altLang="ko-KR" b="1" dirty="0" smtClean="0">
                <a:cs typeface="Times New Roman" panose="02020603050405020304" pitchFamily="18" charset="0"/>
              </a:rPr>
              <a:t/>
            </a:r>
            <a:br>
              <a:rPr lang="en-US" altLang="ko-KR" b="1" dirty="0" smtClean="0">
                <a:cs typeface="Times New Roman" panose="02020603050405020304" pitchFamily="18" charset="0"/>
              </a:rPr>
            </a:br>
            <a:r>
              <a:rPr lang="ko-KR" altLang="ko-KR" b="1" dirty="0" smtClean="0">
                <a:cs typeface="Times New Roman" panose="02020603050405020304" pitchFamily="18" charset="0"/>
              </a:rPr>
              <a:t>성명</a:t>
            </a:r>
            <a:r>
              <a:rPr lang="en-US" altLang="ko-KR" b="1" dirty="0" smtClean="0">
                <a:cs typeface="Times New Roman" panose="02020603050405020304" pitchFamily="18" charset="0"/>
              </a:rPr>
              <a:t>:               (</a:t>
            </a:r>
            <a:r>
              <a:rPr lang="ko-KR" altLang="ko-KR" b="1" dirty="0" smtClean="0">
                <a:cs typeface="Times New Roman" panose="02020603050405020304" pitchFamily="18" charset="0"/>
              </a:rPr>
              <a:t>서명</a:t>
            </a:r>
            <a:r>
              <a:rPr lang="en-US" altLang="ko-KR" b="1" dirty="0" smtClean="0">
                <a:cs typeface="Times New Roman" panose="02020603050405020304" pitchFamily="18" charset="0"/>
              </a:rPr>
              <a:t>)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473953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3683" y="94734"/>
            <a:ext cx="6210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5</a:t>
            </a:r>
            <a:r>
              <a:rPr lang="en-US" altLang="ko-KR" b="1" dirty="0" smtClean="0">
                <a:solidFill>
                  <a:schemeClr val="bg1"/>
                </a:solidFill>
              </a:rPr>
              <a:t>. </a:t>
            </a:r>
            <a:r>
              <a:rPr lang="ko-KR" altLang="en-US" b="1" dirty="0" smtClean="0">
                <a:solidFill>
                  <a:schemeClr val="bg1"/>
                </a:solidFill>
              </a:rPr>
              <a:t>개인정보 수집</a:t>
            </a:r>
            <a:r>
              <a:rPr lang="en-US" altLang="ko-KR" b="1" dirty="0">
                <a:solidFill>
                  <a:schemeClr val="bg1"/>
                </a:solidFill>
              </a:rPr>
              <a:t> </a:t>
            </a:r>
            <a:r>
              <a:rPr lang="ko-KR" altLang="en-US" b="1" dirty="0" smtClean="0">
                <a:solidFill>
                  <a:schemeClr val="bg1"/>
                </a:solidFill>
              </a:rPr>
              <a:t>및 이용 동의서</a:t>
            </a:r>
            <a:r>
              <a:rPr lang="en-US" altLang="ko-KR" b="1" dirty="0" smtClean="0">
                <a:solidFill>
                  <a:schemeClr val="bg1"/>
                </a:solidFill>
              </a:rPr>
              <a:t>_</a:t>
            </a:r>
            <a:r>
              <a:rPr lang="ko-KR" altLang="en-US" b="1" dirty="0" smtClean="0">
                <a:solidFill>
                  <a:schemeClr val="bg1"/>
                </a:solidFill>
              </a:rPr>
              <a:t>개인정보 수집 및 이용안내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graphicFrame>
        <p:nvGraphicFramePr>
          <p:cNvPr id="4" name="표 3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83330126"/>
              </p:ext>
            </p:extLst>
          </p:nvPr>
        </p:nvGraphicFramePr>
        <p:xfrm>
          <a:off x="263683" y="3319525"/>
          <a:ext cx="8621372" cy="23695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70235"/>
                <a:gridCol w="5924890"/>
                <a:gridCol w="1526247"/>
              </a:tblGrid>
              <a:tr h="342947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구분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수집항목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수집방법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658458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프로그램 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신청 시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- </a:t>
                      </a:r>
                      <a:r>
                        <a:rPr 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프로그램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신청 시 지원자의 동의를 받아 수집한 개인정보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: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성별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거주지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학교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전공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이수학기</a:t>
                      </a:r>
                      <a:r>
                        <a:rPr lang="en-US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2017</a:t>
                      </a:r>
                      <a:r>
                        <a:rPr 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가을학기 휴학 예정여부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000" kern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지원신청서 작성 내용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지원신청서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877945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프로그램 진행 시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프로그램 신청</a:t>
                      </a:r>
                      <a:r>
                        <a:rPr lang="ko-KR" altLang="en-US" sz="100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시 지원자의 동의를 받아 수집한 개인정보</a:t>
                      </a:r>
                      <a:endParaRPr lang="en-US" altLang="ko-KR" sz="1000" kern="1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:</a:t>
                      </a: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 </a:t>
                      </a:r>
                      <a:r>
                        <a:rPr lang="ko-KR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이름</a:t>
                      </a: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생년월일</a:t>
                      </a: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성별</a:t>
                      </a: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거주지</a:t>
                      </a: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학교</a:t>
                      </a: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전공</a:t>
                      </a: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en-US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이수학기</a:t>
                      </a: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2017</a:t>
                      </a:r>
                      <a:r>
                        <a:rPr lang="ko-KR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년 가을학기 휴학 예정여부</a:t>
                      </a: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연락처</a:t>
                      </a: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ko-KR" sz="1000" kern="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이메일</a:t>
                      </a: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, </a:t>
                      </a:r>
                      <a:r>
                        <a:rPr lang="ko-KR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</a:rPr>
                        <a:t>지원신청서 작성 내용</a:t>
                      </a:r>
                      <a:endParaRPr lang="ko-KR" altLang="ko-KR" sz="1000" kern="10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프로그램 진행 시 활동 사진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지원신청서</a:t>
                      </a: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,</a:t>
                      </a:r>
                    </a:p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활동 사진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90186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프로그램 종료 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0">
                        <a:lnSpc>
                          <a:spcPct val="100000"/>
                        </a:lnSpc>
                        <a:spcAft>
                          <a:spcPts val="1000"/>
                        </a:spcAft>
                        <a:buFontTx/>
                        <a:buNone/>
                      </a:pPr>
                      <a:r>
                        <a:rPr 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프로그램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종료 후 활동 기록 정리를 위해 수집한 </a:t>
                      </a:r>
                      <a:r>
                        <a:rPr 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개인정보프로그램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활동 소감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,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프로그램 활동 사진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sz="1000" kern="0" dirty="0" err="1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소감문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,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활동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사진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5" name="Rectangle 1"/>
          <p:cNvSpPr>
            <a:spLocks noChangeArrowheads="1"/>
          </p:cNvSpPr>
          <p:nvPr/>
        </p:nvSpPr>
        <p:spPr bwMode="auto">
          <a:xfrm>
            <a:off x="180282" y="774915"/>
            <a:ext cx="8845691" cy="240065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개인정보 처리방침</a:t>
            </a:r>
            <a:endParaRPr kumimoji="0" 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주식회사 현대자동차와 사단법인 </a:t>
            </a:r>
            <a:r>
              <a:rPr kumimoji="0" lang="ko-KR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소시얼엔터프라이즈네트워크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(SEN), ㈜</a:t>
            </a:r>
            <a:r>
              <a:rPr kumimoji="0" lang="ko-KR" altLang="en-US" sz="10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엠와이소셜컴퍼니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(MYSC)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에서 취급하는 모든 개인정보는 「개인정보보호법」 및 </a:t>
            </a:r>
            <a:endParaRPr kumimoji="0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굴림" panose="020B0600000101010101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「정보통신망 이용촉진 및 정보보호 등에 관한 법률」등 관련 법령에 근거하여 이용자의 개인정보와 권익을 보호하고 관련 업무를 신속하고 원활하게 </a:t>
            </a:r>
            <a:endParaRPr kumimoji="0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굴림" panose="020B0600000101010101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처리하기 위하여 개인정보처리방침을 두고 있으며 개정하는 경우 홈페이지를 통하여 공지할 것입니다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. 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기관의 개인정보처리방침은 별도의 설명이 </a:t>
            </a:r>
            <a:endParaRPr kumimoji="0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굴림" panose="020B0600000101010101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없는 한 기관의 모든 온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·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오프라인 업무 시스템에 적용됨을 알려드립니다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. </a:t>
            </a:r>
            <a:endParaRPr kumimoji="0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  <a:cs typeface="굴림" panose="020B0600000101010101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기관의 개인정보 처리방침 내용은 다음과 같습니다</a:t>
            </a:r>
            <a:r>
              <a:rPr kumimoji="0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.</a:t>
            </a:r>
            <a:endParaRPr kumimoji="0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  <a:cs typeface="굴림" panose="020B0600000101010101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제</a:t>
            </a:r>
            <a:r>
              <a:rPr kumimoji="0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1</a:t>
            </a:r>
            <a:r>
              <a:rPr kumimoji="0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조</a:t>
            </a:r>
            <a:r>
              <a:rPr kumimoji="0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(</a:t>
            </a:r>
            <a:r>
              <a:rPr kumimoji="0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개인정보의 수집 및 이용 목적</a:t>
            </a:r>
            <a:r>
              <a:rPr kumimoji="0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)</a:t>
            </a:r>
            <a:endParaRPr kumimoji="0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기관은 ‘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2017 </a:t>
            </a:r>
            <a:r>
              <a:rPr lang="ko-KR" altLang="en-US" sz="1000" dirty="0">
                <a:latin typeface="+mn-ea"/>
                <a:cs typeface="굴림" panose="020B0600000101010101" pitchFamily="50" charset="-127"/>
              </a:rPr>
              <a:t>사회혁신옴부즈맨</a:t>
            </a:r>
            <a:r>
              <a:rPr lang="en-US" altLang="ko-KR" sz="1000" dirty="0">
                <a:latin typeface="+mn-ea"/>
                <a:cs typeface="굴림" panose="020B0600000101010101" pitchFamily="50" charset="-127"/>
              </a:rPr>
              <a:t>_H-Social Creator 3</a:t>
            </a:r>
            <a:r>
              <a:rPr lang="ko-KR" altLang="en-US" sz="1000" dirty="0">
                <a:latin typeface="+mn-ea"/>
                <a:cs typeface="굴림" panose="020B0600000101010101" pitchFamily="50" charset="-127"/>
              </a:rPr>
              <a:t>기 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프로그램 운영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(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선발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, 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본인확인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, 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활동지원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, 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수료증발급 등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)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을 목적으로 개인정보를 </a:t>
            </a:r>
            <a:endParaRPr kumimoji="0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굴림" panose="020B0600000101010101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수집합니다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. 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수집한 개인정보는 목적 이외의 용도로는 사용되지 않으며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, </a:t>
            </a: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이용 목적이 변경되는 경우에는 관련 법률에 따라서 별도의 동의를 받는 등 </a:t>
            </a:r>
            <a:endParaRPr kumimoji="0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  <a:cs typeface="굴림" panose="020B0600000101010101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필요한 조치를 이행 할 예정입니다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. </a:t>
            </a:r>
            <a:endParaRPr kumimoji="0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altLang="ko-KR" sz="1000" b="1" i="0" u="none" strike="noStrike" cap="none" normalizeH="0" baseline="0" dirty="0" smtClean="0">
              <a:ln>
                <a:noFill/>
              </a:ln>
              <a:solidFill>
                <a:srgbClr val="000000"/>
              </a:solidFill>
              <a:effectLst/>
              <a:latin typeface="+mn-ea"/>
              <a:cs typeface="굴림" panose="020B0600000101010101" pitchFamily="50" charset="-127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제</a:t>
            </a:r>
            <a:r>
              <a:rPr kumimoji="0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2</a:t>
            </a:r>
            <a:r>
              <a:rPr kumimoji="0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조</a:t>
            </a:r>
            <a:r>
              <a:rPr kumimoji="0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(</a:t>
            </a:r>
            <a:r>
              <a:rPr kumimoji="0" lang="ko-KR" altLang="en-US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수집하는 개인정보의 항목 및 수집 방법</a:t>
            </a:r>
            <a:r>
              <a:rPr kumimoji="0" lang="en-US" altLang="ko-KR" sz="1000" b="1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)</a:t>
            </a:r>
            <a:endParaRPr kumimoji="0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ko-KR" altLang="en-US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기관에서 수집하는 개인정보의 항목 및 수집 방법은 다음과 같습니다</a:t>
            </a:r>
            <a:r>
              <a:rPr kumimoji="0" lang="en-US" altLang="ko-KR" sz="1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+mn-ea"/>
                <a:cs typeface="굴림" panose="020B0600000101010101" pitchFamily="50" charset="-127"/>
              </a:rPr>
              <a:t>. </a:t>
            </a:r>
            <a:endParaRPr kumimoji="0" lang="en-US" altLang="ko-KR" sz="1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+mn-ea"/>
            </a:endParaRPr>
          </a:p>
        </p:txBody>
      </p:sp>
      <p:sp>
        <p:nvSpPr>
          <p:cNvPr id="13" name="Rectangle 1"/>
          <p:cNvSpPr>
            <a:spLocks noChangeArrowheads="1"/>
          </p:cNvSpPr>
          <p:nvPr/>
        </p:nvSpPr>
        <p:spPr bwMode="auto">
          <a:xfrm>
            <a:off x="263683" y="5984363"/>
            <a:ext cx="7249100" cy="400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kumimoji="0" lang="ko-KR" altLang="en-US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지원자는 기관의 개인정보의 수집 </a:t>
            </a:r>
            <a:r>
              <a:rPr kumimoji="0" lang="en-US" altLang="ko-KR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· </a:t>
            </a:r>
            <a:r>
              <a:rPr kumimoji="0" lang="ko-KR" altLang="en-US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이용에 대한 동의를 거부할 권리가 있습니다</a:t>
            </a:r>
            <a:r>
              <a:rPr kumimoji="0" lang="en-US" altLang="ko-KR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. </a:t>
            </a:r>
            <a:r>
              <a:rPr kumimoji="0" lang="ko-KR" altLang="en-US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그러나 수집 </a:t>
            </a:r>
            <a:r>
              <a:rPr kumimoji="0" lang="en-US" altLang="ko-KR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· </a:t>
            </a:r>
            <a:r>
              <a:rPr kumimoji="0" lang="ko-KR" altLang="en-US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이용에 동의하지 않는 경우 </a:t>
            </a:r>
          </a:p>
          <a:p>
            <a:pPr lvl="0" eaLnBrk="0" fontAlgn="base" latinLnBrk="0" hangingPunct="0">
              <a:spcBef>
                <a:spcPct val="0"/>
              </a:spcBef>
              <a:spcAft>
                <a:spcPct val="0"/>
              </a:spcAft>
            </a:pPr>
            <a:r>
              <a:rPr lang="ko-KR" altLang="en-US" sz="1000" dirty="0">
                <a:solidFill>
                  <a:srgbClr val="000000"/>
                </a:solidFill>
                <a:latin typeface="+mn-ea"/>
                <a:cs typeface="굴림" panose="020B0600000101010101" pitchFamily="50" charset="-127"/>
              </a:rPr>
              <a:t>사회혁신옴부즈맨</a:t>
            </a:r>
            <a:r>
              <a:rPr lang="en-US" altLang="ko-KR" sz="1000" dirty="0">
                <a:solidFill>
                  <a:srgbClr val="000000"/>
                </a:solidFill>
                <a:latin typeface="+mn-ea"/>
                <a:cs typeface="굴림" panose="020B0600000101010101" pitchFamily="50" charset="-127"/>
              </a:rPr>
              <a:t>_H-Social Creator 3</a:t>
            </a:r>
            <a:r>
              <a:rPr lang="ko-KR" altLang="en-US" sz="1000" dirty="0" smtClean="0">
                <a:solidFill>
                  <a:srgbClr val="000000"/>
                </a:solidFill>
                <a:latin typeface="+mn-ea"/>
                <a:cs typeface="굴림" panose="020B0600000101010101" pitchFamily="50" charset="-127"/>
              </a:rPr>
              <a:t>기 프로그램 </a:t>
            </a:r>
            <a:r>
              <a:rPr kumimoji="0" lang="ko-KR" altLang="en-US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지원신청과 선발에 제한과 불이익이 발생할 수 있습니다</a:t>
            </a:r>
            <a:r>
              <a:rPr kumimoji="0" lang="en-US" altLang="ko-KR" sz="1000" i="0" u="none" strike="noStrike" cap="none" normalizeH="0" baseline="0" dirty="0" smtClean="0">
                <a:ln>
                  <a:noFill/>
                </a:ln>
                <a:solidFill>
                  <a:srgbClr val="000000"/>
                </a:solidFill>
                <a:effectLst/>
                <a:latin typeface="+mn-ea"/>
                <a:cs typeface="굴림" panose="020B0600000101010101" pitchFamily="50" charset="-127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val="21763389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3" name="TextBox 2"/>
          <p:cNvSpPr txBox="1"/>
          <p:nvPr/>
        </p:nvSpPr>
        <p:spPr>
          <a:xfrm>
            <a:off x="263683" y="94734"/>
            <a:ext cx="6210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5. </a:t>
            </a:r>
            <a:r>
              <a:rPr lang="ko-KR" altLang="en-US" b="1" dirty="0" smtClean="0">
                <a:solidFill>
                  <a:schemeClr val="bg1"/>
                </a:solidFill>
              </a:rPr>
              <a:t>개인정보 수집</a:t>
            </a:r>
            <a:r>
              <a:rPr lang="en-US" altLang="ko-KR" b="1" dirty="0">
                <a:solidFill>
                  <a:schemeClr val="bg1"/>
                </a:solidFill>
              </a:rPr>
              <a:t> </a:t>
            </a:r>
            <a:r>
              <a:rPr lang="ko-KR" altLang="en-US" b="1" dirty="0" smtClean="0">
                <a:solidFill>
                  <a:schemeClr val="bg1"/>
                </a:solidFill>
              </a:rPr>
              <a:t>및 이용 동의서</a:t>
            </a:r>
            <a:r>
              <a:rPr lang="en-US" altLang="ko-KR" b="1" dirty="0" smtClean="0">
                <a:solidFill>
                  <a:schemeClr val="bg1"/>
                </a:solidFill>
              </a:rPr>
              <a:t>_</a:t>
            </a:r>
            <a:r>
              <a:rPr lang="ko-KR" altLang="en-US" b="1" dirty="0" smtClean="0">
                <a:solidFill>
                  <a:schemeClr val="bg1"/>
                </a:solidFill>
              </a:rPr>
              <a:t>개인정보 수집 및 이용안내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7" name="직사각형 6"/>
          <p:cNvSpPr/>
          <p:nvPr/>
        </p:nvSpPr>
        <p:spPr>
          <a:xfrm>
            <a:off x="182365" y="653534"/>
            <a:ext cx="8779270" cy="738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b="1" kern="0" dirty="0" smtClean="0">
                <a:latin typeface="+mn-ea"/>
                <a:cs typeface="굴림" panose="020B0600000101010101" pitchFamily="50" charset="-127"/>
              </a:rPr>
              <a:t> 제</a:t>
            </a:r>
            <a:r>
              <a:rPr lang="en-US" altLang="ko-KR" sz="1000" b="1" kern="0" dirty="0" smtClean="0">
                <a:latin typeface="+mn-ea"/>
                <a:cs typeface="굴림" panose="020B0600000101010101" pitchFamily="50" charset="-127"/>
              </a:rPr>
              <a:t>3</a:t>
            </a:r>
            <a:r>
              <a:rPr lang="ko-KR" altLang="ko-KR" sz="1000" b="1" kern="0" dirty="0" smtClean="0">
                <a:latin typeface="+mn-ea"/>
                <a:cs typeface="굴림" panose="020B0600000101010101" pitchFamily="50" charset="-127"/>
              </a:rPr>
              <a:t>조</a:t>
            </a:r>
            <a:r>
              <a:rPr lang="en-US" altLang="ko-KR" sz="1000" b="1" kern="0" dirty="0" smtClean="0">
                <a:latin typeface="+mn-ea"/>
                <a:cs typeface="굴림" panose="020B0600000101010101" pitchFamily="50" charset="-127"/>
              </a:rPr>
              <a:t>(</a:t>
            </a:r>
            <a:r>
              <a:rPr lang="ko-KR" altLang="ko-KR" sz="1000" b="1" kern="0" dirty="0" smtClean="0">
                <a:latin typeface="+mn-ea"/>
                <a:cs typeface="굴림" panose="020B0600000101010101" pitchFamily="50" charset="-127"/>
              </a:rPr>
              <a:t>개인정보의 보유 및 이용 기간</a:t>
            </a:r>
            <a:r>
              <a:rPr lang="en-US" altLang="ko-KR" sz="1000" b="1" kern="0" dirty="0" smtClean="0">
                <a:latin typeface="+mn-ea"/>
                <a:cs typeface="굴림" panose="020B0600000101010101" pitchFamily="50" charset="-127"/>
              </a:rPr>
              <a:t>)</a:t>
            </a:r>
            <a:endParaRPr lang="ko-KR" altLang="ko-KR" sz="1000" b="1" kern="0" dirty="0" smtClean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기관은 개인정보 수집 시에 동의 받은 보유 이용기간 내에서 개인정보를 처리</a:t>
            </a: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 ·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보유합니다</a:t>
            </a: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아래의 이용기간에도 불구하고 계속 보유하여야 할 필요가 있을 경우에는 이용자의 동의를 받겠습니다</a:t>
            </a: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.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</p:txBody>
      </p:sp>
      <p:graphicFrame>
        <p:nvGraphicFramePr>
          <p:cNvPr id="8" name="표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617324456"/>
              </p:ext>
            </p:extLst>
          </p:nvPr>
        </p:nvGraphicFramePr>
        <p:xfrm>
          <a:off x="263682" y="1485028"/>
          <a:ext cx="8661832" cy="1762937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175727"/>
                <a:gridCol w="5952695"/>
                <a:gridCol w="1533410"/>
              </a:tblGrid>
              <a:tr h="38324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구분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보유항목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이용기간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459897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프로그램 신청 시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-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프로그램 신청 시 지원자의 동의를 받아 수집한 개인정보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이용 목적 달성 시까지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9897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프로그램 진행 시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indent="0"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프로그램 신청</a:t>
                      </a:r>
                      <a:r>
                        <a:rPr lang="ko-KR" altLang="en-US" sz="1000" kern="100" baseline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 시 지원자의 동의를 받아 수집한 개인정보</a:t>
                      </a:r>
                      <a:endParaRPr lang="en-US" altLang="ko-KR" sz="1000" kern="100" baseline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  <a:p>
                      <a:pPr marL="0" indent="0" algn="l" latinLnBrk="0">
                        <a:lnSpc>
                          <a:spcPct val="100000"/>
                        </a:lnSpc>
                        <a:spcAft>
                          <a:spcPts val="0"/>
                        </a:spcAft>
                        <a:buFontTx/>
                        <a:buNone/>
                      </a:pPr>
                      <a:r>
                        <a:rPr lang="en-US" altLang="ko-KR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- </a:t>
                      </a: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프로그램 진행 시 활동 사진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이용 목적 달성 시까지</a:t>
                      </a:r>
                      <a:endParaRPr lang="ko-KR" sz="1000" kern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panose="020B0600000101010101" pitchFamily="50" charset="-127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459897">
                <a:tc>
                  <a:txBody>
                    <a:bodyPr/>
                    <a:lstStyle/>
                    <a:p>
                      <a:pPr algn="ctr" latinLnBrk="0">
                        <a:lnSpc>
                          <a:spcPct val="100000"/>
                        </a:lnSpc>
                        <a:spcAft>
                          <a:spcPts val="0"/>
                        </a:spcAft>
                      </a:pPr>
                      <a:r>
                        <a:rPr lang="ko-KR" altLang="en-US" sz="1000" kern="10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Times New Roman" panose="02020603050405020304" pitchFamily="18" charset="0"/>
                        </a:rPr>
                        <a:t>프로그램 종료 후</a:t>
                      </a:r>
                      <a:endParaRPr lang="ko-KR" sz="1000" kern="10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Times New Roman" panose="02020603050405020304" pitchFamily="18" charset="0"/>
                      </a:endParaRP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- </a:t>
                      </a:r>
                      <a:r>
                        <a:rPr lang="ko-KR" altLang="en-US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프</a:t>
                      </a:r>
                      <a:r>
                        <a:rPr lang="ko-KR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로그램 신청 시 지원자의 동의를 받아 수집한 개인정보</a:t>
                      </a:r>
                      <a:endParaRPr lang="en-US" altLang="ko-KR" sz="1000" kern="0" dirty="0" smtClean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panose="020B0600000101010101" pitchFamily="50" charset="-127"/>
                      </a:endParaRPr>
                    </a:p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US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- </a:t>
                      </a:r>
                      <a:r>
                        <a:rPr lang="ko-KR" altLang="ko-KR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프로그램 종료 후 활동 기록 정리를 위해 수집한 개인정보</a:t>
                      </a:r>
                    </a:p>
                  </a:txBody>
                  <a:tcPr marL="0" marR="0" marT="0" marB="0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altLang="en-US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이용 목적 달성 시까지</a:t>
                      </a:r>
                      <a:endParaRPr lang="ko-KR" sz="1000" kern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panose="020B0600000101010101" pitchFamily="50" charset="-127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9" name="직사각형 8"/>
          <p:cNvSpPr/>
          <p:nvPr/>
        </p:nvSpPr>
        <p:spPr>
          <a:xfrm>
            <a:off x="263683" y="3397923"/>
            <a:ext cx="9264280" cy="270843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제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4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조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(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개인정보의 파기 절차 및 방법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) </a:t>
            </a:r>
            <a:endParaRPr lang="ko-KR" altLang="ko-KR" sz="1000" b="1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기관은 개인정보 보유기간의 경과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처리목적 달성 등 개인정보가 불필요하게 되었을 때에는 즉시 해당 개인정보를 파기합니다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다만 기타 법률에 의해 </a:t>
            </a:r>
            <a:endParaRPr lang="en-US" altLang="ko-KR" sz="1000" kern="0" dirty="0" smtClean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이용자의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개인정보를 보존해야 할 필요가 있는 경우에는 해당 법률의 규정을 따릅니다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1.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파기절차</a:t>
            </a: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 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: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파기 사유가 발생한 개인정보를 선정하고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개인정보 관리담당부서의 승인을 받아 개인정보를 파기합니다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2.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파기방법</a:t>
            </a: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 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: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전자적 파일 형태로 기록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·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저장된 개인정보는 기록을 재생할 수 없도록 파기하며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종이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 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문서에 기록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·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저장된 개인정보는 분쇄기로 </a:t>
            </a: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/>
            </a:r>
            <a:b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</a:b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분쇄하거나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소각하여 파기합니다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제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5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조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(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개인정보의 제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3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자 제공에 관한 사항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) </a:t>
            </a:r>
            <a:endParaRPr lang="ko-KR" altLang="ko-KR" sz="1000" b="1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기관은 이용자의 개인정보를 원칙적으로 제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3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자에게 제공하지 않습니다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다만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아래의 경우에는 예외로 합니다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1.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이용자들이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사전에 동의한 경우 </a:t>
            </a:r>
            <a:endParaRPr lang="en-US" altLang="ko-KR" sz="1000" kern="0" dirty="0" smtClean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2.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법령의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규정에 의거하거나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수사 목적으로 법령에 정해진 절차와 방법에 따라 수사기관의 요구가 있는 경우</a:t>
            </a:r>
          </a:p>
        </p:txBody>
      </p:sp>
    </p:spTree>
    <p:extLst>
      <p:ext uri="{BB962C8B-B14F-4D97-AF65-F5344CB8AC3E}">
        <p14:creationId xmlns:p14="http://schemas.microsoft.com/office/powerpoint/2010/main" val="12838297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직사각형 1"/>
          <p:cNvSpPr/>
          <p:nvPr/>
        </p:nvSpPr>
        <p:spPr>
          <a:xfrm>
            <a:off x="263683" y="653534"/>
            <a:ext cx="8605997" cy="42729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en-US" sz="1000" b="1" kern="0" dirty="0" smtClean="0">
                <a:latin typeface="+mn-ea"/>
                <a:cs typeface="굴림" panose="020B0600000101010101" pitchFamily="50" charset="-127"/>
              </a:rPr>
              <a:t>제</a:t>
            </a:r>
            <a:r>
              <a:rPr lang="en-US" altLang="ko-KR" sz="1000" b="1" kern="0" dirty="0" smtClean="0">
                <a:latin typeface="+mn-ea"/>
                <a:cs typeface="굴림" panose="020B0600000101010101" pitchFamily="50" charset="-127"/>
              </a:rPr>
              <a:t>6</a:t>
            </a:r>
            <a:r>
              <a:rPr lang="ko-KR" altLang="ko-KR" sz="1000" b="1" kern="0" dirty="0" smtClean="0">
                <a:latin typeface="+mn-ea"/>
                <a:cs typeface="굴림" panose="020B0600000101010101" pitchFamily="50" charset="-127"/>
              </a:rPr>
              <a:t>조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(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개인정보처리의 위탁에 관한 사항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) </a:t>
            </a:r>
            <a:endParaRPr lang="ko-KR" altLang="ko-KR" sz="1000" b="1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기관은 원칙적으로 이용자의 </a:t>
            </a:r>
            <a:r>
              <a:rPr lang="ko-KR" altLang="ko-KR" sz="1000" kern="0" dirty="0" err="1">
                <a:latin typeface="+mn-ea"/>
                <a:cs typeface="굴림" panose="020B0600000101010101" pitchFamily="50" charset="-127"/>
              </a:rPr>
              <a:t>동의없이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 해당 개인정보의 처리를 타인에게 위탁하지 않습니다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다만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기관이 개인정보의 처리 업무를 위탁하는 경우에는 관련 법률에 따라 위탁업무 내용을 본 개인정보처리방침을 통하여 공개하도록 하겠습니다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제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7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조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(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지원자의 권리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 · 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의무 및 행사방법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)</a:t>
            </a:r>
            <a:endParaRPr lang="ko-KR" altLang="ko-KR" sz="1000" b="1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지원자는 기관에 대해 언제든지 다음의 개인정보 보호 관련 권리를 행사할 수 있습니다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1.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지원자는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기관 개인정보 관리담당자에게 개별 연락을 통하여 개인정보의 수집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·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이용에 대한 동의를 철회하실 수 있습니다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단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수집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·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이용에 동의를 철회할 경우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2017 </a:t>
            </a:r>
            <a:r>
              <a:rPr lang="ko-KR" altLang="en-US" sz="1000" kern="0" dirty="0">
                <a:latin typeface="+mn-ea"/>
                <a:cs typeface="굴림" panose="020B0600000101010101" pitchFamily="50" charset="-127"/>
              </a:rPr>
              <a:t>사회혁신옴부즈맨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_H-Social Creator 3</a:t>
            </a:r>
            <a:r>
              <a:rPr lang="ko-KR" altLang="en-US" sz="1000" kern="0" dirty="0" smtClean="0">
                <a:latin typeface="+mn-ea"/>
                <a:cs typeface="굴림" panose="020B0600000101010101" pitchFamily="50" charset="-127"/>
              </a:rPr>
              <a:t>기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프로그램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지원신청과 선발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활동에 제한과 불이익이 발생할 수 있습니다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2.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기관의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개인정보 관리담당자에게 전자우편 또는 서면으로 요청한 경우 열람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정정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삭제를 처리해드리겠습니다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기타 법률에 따라 정정 또는 삭제가 금지되거나 제한되어 있는 경우에는 해당 처리가 제한될 수 있습니다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3.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개인정보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오류에 대한 정정 요청한 경우에는 다른 법률에 따라 개인정보의 제공을 요청 받는 경우가 아닌 한 정정을 완료하기 전까지 당해 개인정보를 이용 또는 제공하지 않겠습니다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4.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지원자의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권리 행사는 지원자의 법정대리인이나 위임을 받은 자 등 대리인을 통하여 하실 수 있습니다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이 경우 개인정보 보호법 시행규칙 별지 제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11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호 서식에 따른 위임장을 제출하셔야 합니다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제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8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조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(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개인정보의 안전성 확보조치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)</a:t>
            </a:r>
            <a:endParaRPr lang="ko-KR" altLang="ko-KR" sz="1000" b="1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기관은 개인정보보호 관련법률에 따라서 개인정보의 안전성 확보를 위해 다음과 같은 조치를 취하고 있습니다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1.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관리적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조치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: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내부관리계획 수립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·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시행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정기적 직원 교육 </a:t>
            </a: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en-US" altLang="ko-KR" sz="1000" kern="0" dirty="0" smtClean="0">
                <a:latin typeface="+mn-ea"/>
                <a:cs typeface="굴림" panose="020B0600000101010101" pitchFamily="50" charset="-127"/>
              </a:rPr>
              <a:t>2. </a:t>
            </a:r>
            <a:r>
              <a:rPr lang="ko-KR" altLang="ko-KR" sz="1000" kern="0" dirty="0" smtClean="0">
                <a:latin typeface="+mn-ea"/>
                <a:cs typeface="굴림" panose="020B0600000101010101" pitchFamily="50" charset="-127"/>
              </a:rPr>
              <a:t>기술적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조치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: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개인정보처리시스템 접근권한 관리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고유식별정보 암호화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보안프로그램 설치 </a:t>
            </a:r>
          </a:p>
        </p:txBody>
      </p:sp>
      <p:sp>
        <p:nvSpPr>
          <p:cNvPr id="3" name="직사각형 2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63683" y="94734"/>
            <a:ext cx="6210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>
                <a:solidFill>
                  <a:schemeClr val="bg1"/>
                </a:solidFill>
              </a:rPr>
              <a:t>5</a:t>
            </a:r>
            <a:r>
              <a:rPr lang="en-US" altLang="ko-KR" b="1" dirty="0" smtClean="0">
                <a:solidFill>
                  <a:schemeClr val="bg1"/>
                </a:solidFill>
              </a:rPr>
              <a:t>. </a:t>
            </a:r>
            <a:r>
              <a:rPr lang="ko-KR" altLang="en-US" b="1" dirty="0" smtClean="0">
                <a:solidFill>
                  <a:schemeClr val="bg1"/>
                </a:solidFill>
              </a:rPr>
              <a:t>개인정보 수집</a:t>
            </a:r>
            <a:r>
              <a:rPr lang="en-US" altLang="ko-KR" b="1" dirty="0">
                <a:solidFill>
                  <a:schemeClr val="bg1"/>
                </a:solidFill>
              </a:rPr>
              <a:t> </a:t>
            </a:r>
            <a:r>
              <a:rPr lang="ko-KR" altLang="en-US" b="1" dirty="0" smtClean="0">
                <a:solidFill>
                  <a:schemeClr val="bg1"/>
                </a:solidFill>
              </a:rPr>
              <a:t>및 이용 동의서</a:t>
            </a:r>
            <a:r>
              <a:rPr lang="en-US" altLang="ko-KR" b="1" dirty="0" smtClean="0">
                <a:solidFill>
                  <a:schemeClr val="bg1"/>
                </a:solidFill>
              </a:rPr>
              <a:t>_</a:t>
            </a:r>
            <a:r>
              <a:rPr lang="ko-KR" altLang="en-US" b="1" dirty="0" smtClean="0">
                <a:solidFill>
                  <a:schemeClr val="bg1"/>
                </a:solidFill>
              </a:rPr>
              <a:t>개인정보 수집 및 이용안내</a:t>
            </a:r>
            <a:endParaRPr lang="ko-KR" altLang="en-US" b="1" dirty="0">
              <a:solidFill>
                <a:schemeClr val="bg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194430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직사각형 2"/>
          <p:cNvSpPr/>
          <p:nvPr/>
        </p:nvSpPr>
        <p:spPr>
          <a:xfrm>
            <a:off x="0" y="0"/>
            <a:ext cx="9144000" cy="558800"/>
          </a:xfrm>
          <a:prstGeom prst="rect">
            <a:avLst/>
          </a:prstGeom>
          <a:solidFill>
            <a:srgbClr val="012C5F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ko-KR" altLang="en-US"/>
          </a:p>
        </p:txBody>
      </p:sp>
      <p:sp>
        <p:nvSpPr>
          <p:cNvPr id="4" name="TextBox 3"/>
          <p:cNvSpPr txBox="1"/>
          <p:nvPr/>
        </p:nvSpPr>
        <p:spPr>
          <a:xfrm>
            <a:off x="263683" y="94734"/>
            <a:ext cx="621035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b="1" dirty="0" smtClean="0">
                <a:solidFill>
                  <a:schemeClr val="bg1"/>
                </a:solidFill>
              </a:rPr>
              <a:t>5. </a:t>
            </a:r>
            <a:r>
              <a:rPr lang="ko-KR" altLang="en-US" b="1" dirty="0" smtClean="0">
                <a:solidFill>
                  <a:schemeClr val="bg1"/>
                </a:solidFill>
              </a:rPr>
              <a:t>개인정보 수집</a:t>
            </a:r>
            <a:r>
              <a:rPr lang="en-US" altLang="ko-KR" b="1" dirty="0">
                <a:solidFill>
                  <a:schemeClr val="bg1"/>
                </a:solidFill>
              </a:rPr>
              <a:t> </a:t>
            </a:r>
            <a:r>
              <a:rPr lang="ko-KR" altLang="en-US" b="1" dirty="0" smtClean="0">
                <a:solidFill>
                  <a:schemeClr val="bg1"/>
                </a:solidFill>
              </a:rPr>
              <a:t>및 이용 동의서</a:t>
            </a:r>
            <a:r>
              <a:rPr lang="en-US" altLang="ko-KR" b="1" dirty="0" smtClean="0">
                <a:solidFill>
                  <a:schemeClr val="bg1"/>
                </a:solidFill>
              </a:rPr>
              <a:t>_</a:t>
            </a:r>
            <a:r>
              <a:rPr lang="ko-KR" altLang="en-US" b="1" dirty="0" smtClean="0">
                <a:solidFill>
                  <a:schemeClr val="bg1"/>
                </a:solidFill>
              </a:rPr>
              <a:t>개인정보 수집 및 이용안내</a:t>
            </a:r>
            <a:endParaRPr lang="ko-KR" altLang="en-US" b="1" dirty="0">
              <a:solidFill>
                <a:schemeClr val="bg1"/>
              </a:solidFill>
            </a:endParaRPr>
          </a:p>
        </p:txBody>
      </p:sp>
      <p:sp>
        <p:nvSpPr>
          <p:cNvPr id="5" name="직사각형 4"/>
          <p:cNvSpPr/>
          <p:nvPr/>
        </p:nvSpPr>
        <p:spPr>
          <a:xfrm>
            <a:off x="263683" y="655032"/>
            <a:ext cx="4572000" cy="7389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제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9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조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(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개인정보 관리책임자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)</a:t>
            </a:r>
            <a:endParaRPr lang="ko-KR" altLang="ko-KR" sz="1000" b="1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기관은 개인정보를 보호하고 개인정보와 관련한 불만을 처리하기 위하여 아래와 같이 개인정보 보호책임자 및 실무담당자를 지정하고 있습니다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 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</p:txBody>
      </p:sp>
      <p:graphicFrame>
        <p:nvGraphicFramePr>
          <p:cNvPr id="6" name="표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192715738"/>
              </p:ext>
            </p:extLst>
          </p:nvPr>
        </p:nvGraphicFramePr>
        <p:xfrm>
          <a:off x="263683" y="1491331"/>
          <a:ext cx="8597096" cy="145982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4630395"/>
                <a:gridCol w="3966701"/>
              </a:tblGrid>
              <a:tr h="139616"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개인정보 관리책임자</a:t>
                      </a: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개인정보 관리담당자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1</a:t>
                      </a:r>
                      <a:endParaRPr lang="ko-KR" sz="1000" kern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panose="020B0600000101010101" pitchFamily="50" charset="-127"/>
                      </a:endParaRPr>
                    </a:p>
                  </a:txBody>
                  <a:tcPr marL="9525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58463">
                <a:tc rowSpan="3"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성 명</a:t>
                      </a:r>
                      <a:r>
                        <a:rPr lang="en-US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</a:t>
                      </a:r>
                      <a:r>
                        <a:rPr lang="ko-KR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유자인</a:t>
                      </a:r>
                      <a:r>
                        <a:rPr lang="en-US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     </a:t>
                      </a:r>
                      <a:r>
                        <a:rPr lang="ko-KR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직 책</a:t>
                      </a:r>
                      <a:r>
                        <a:rPr lang="en-US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MYSC </a:t>
                      </a:r>
                      <a:r>
                        <a:rPr lang="ko-KR" altLang="en-US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부</a:t>
                      </a:r>
                      <a:r>
                        <a:rPr lang="ko-KR" sz="1000" b="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장</a:t>
                      </a:r>
                      <a:r>
                        <a:rPr lang="en-US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/>
                      </a:r>
                      <a:br>
                        <a:rPr lang="en-US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</a:br>
                      <a:r>
                        <a:rPr lang="ko-KR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전 화</a:t>
                      </a:r>
                      <a:r>
                        <a:rPr lang="en-US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02-532-1110</a:t>
                      </a:r>
                      <a:br>
                        <a:rPr lang="en-US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</a:br>
                      <a:r>
                        <a:rPr lang="ko-KR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메 일</a:t>
                      </a:r>
                      <a:r>
                        <a:rPr lang="en-US" sz="1000" b="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jyoo@mysc.co.kr </a:t>
                      </a:r>
                      <a:endParaRPr lang="ko-KR" sz="1000" b="0" kern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panose="020B0600000101010101" pitchFamily="50" charset="-127"/>
                      </a:endParaRPr>
                    </a:p>
                  </a:txBody>
                  <a:tcPr marL="285750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성 명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김세은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     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부 서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MYSC </a:t>
                      </a:r>
                      <a:r>
                        <a:rPr lang="ko-KR" altLang="en-US" sz="1000" kern="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지속가능솔루션</a:t>
                      </a:r>
                      <a:r>
                        <a:rPr lang="ko-KR" sz="1000" kern="0" dirty="0" err="1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랩</a:t>
                      </a:r>
                      <a:r>
                        <a:rPr lang="en-US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/>
                      </a:r>
                      <a:b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</a:b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전 화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</a:t>
                      </a:r>
                      <a:r>
                        <a:rPr lang="en-US" sz="1000" kern="0" dirty="0" smtClean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02-499-4111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/>
                      </a:r>
                      <a:b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</a:b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메 일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sekim@mysc.co.kr </a:t>
                      </a:r>
                      <a:endParaRPr lang="ko-KR" sz="1000" kern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panose="020B0600000101010101" pitchFamily="50" charset="-127"/>
                      </a:endParaRPr>
                    </a:p>
                  </a:txBody>
                  <a:tcPr marL="285750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  <a:tr h="10052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ctr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sz="1000" b="1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개인정보 관리담당자</a:t>
                      </a:r>
                      <a:r>
                        <a:rPr lang="en-US" sz="1000" b="1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2</a:t>
                      </a:r>
                      <a:endParaRPr lang="ko-KR" sz="1000" b="1" kern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panose="020B0600000101010101" pitchFamily="50" charset="-127"/>
                      </a:endParaRPr>
                    </a:p>
                  </a:txBody>
                  <a:tcPr marL="285750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>
                        <a:lumMod val="95000"/>
                      </a:schemeClr>
                    </a:solidFill>
                  </a:tcPr>
                </a:tc>
              </a:tr>
              <a:tr h="558463">
                <a:tc vMerge="1">
                  <a:txBody>
                    <a:bodyPr/>
                    <a:lstStyle/>
                    <a:p>
                      <a:pPr latinLnBrk="1"/>
                      <a:endParaRPr lang="ko-KR" altLang="en-US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algn="l" defTabSz="914400" rtl="0" eaLnBrk="1" latinLnBrk="0" hangingPunct="1">
                        <a:lnSpc>
                          <a:spcPct val="100000"/>
                        </a:lnSpc>
                        <a:spcBef>
                          <a:spcPts val="750"/>
                        </a:spcBef>
                        <a:spcAft>
                          <a:spcPts val="0"/>
                        </a:spcAft>
                      </a:pP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성 명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김수진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         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부 서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SEN</a:t>
                      </a: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사무국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</a:t>
                      </a:r>
                      <a:b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</a:b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전 화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02-594-7722</a:t>
                      </a:r>
                      <a:b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</a:br>
                      <a:r>
                        <a:rPr lang="ko-KR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메 일</a:t>
                      </a:r>
                      <a:r>
                        <a:rPr lang="en-US" sz="1000" kern="0" dirty="0">
                          <a:solidFill>
                            <a:schemeClr val="tx1"/>
                          </a:solidFill>
                          <a:effectLst/>
                          <a:latin typeface="+mn-ea"/>
                          <a:ea typeface="+mn-ea"/>
                          <a:cs typeface="굴림" panose="020B0600000101010101" pitchFamily="50" charset="-127"/>
                        </a:rPr>
                        <a:t> : senssc.all@gmail.com</a:t>
                      </a:r>
                      <a:endParaRPr lang="ko-KR" sz="1000" kern="0" dirty="0">
                        <a:solidFill>
                          <a:schemeClr val="tx1"/>
                        </a:solidFill>
                        <a:effectLst/>
                        <a:latin typeface="+mn-ea"/>
                        <a:ea typeface="+mn-ea"/>
                        <a:cs typeface="굴림" panose="020B0600000101010101" pitchFamily="50" charset="-127"/>
                      </a:endParaRPr>
                    </a:p>
                  </a:txBody>
                  <a:tcPr marL="285750" marR="9525" marT="9525" marB="9525"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7" name="직사각형 6"/>
          <p:cNvSpPr/>
          <p:nvPr/>
        </p:nvSpPr>
        <p:spPr>
          <a:xfrm>
            <a:off x="263683" y="3070799"/>
            <a:ext cx="8613280" cy="12721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spcAft>
                <a:spcPts val="800"/>
              </a:spcAft>
            </a:pP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기타 개인정보침해의 신고 및 상담에 대하여는 아래의 기관에 문의하시기를 바랍니다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. </a:t>
            </a:r>
            <a:endParaRPr lang="ko-KR" altLang="ko-KR" sz="1000" b="1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spcAft>
                <a:spcPts val="800"/>
              </a:spcAft>
            </a:pP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개인분쟁조정위원회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: (</a:t>
            </a:r>
            <a:r>
              <a:rPr lang="ko-KR" altLang="ko-KR" sz="1000" kern="0" dirty="0" err="1">
                <a:latin typeface="+mn-ea"/>
                <a:cs typeface="굴림" panose="020B0600000101010101" pitchFamily="50" charset="-127"/>
              </a:rPr>
              <a:t>국번없이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)118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spcAft>
                <a:spcPts val="800"/>
              </a:spcAft>
            </a:pP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정보보호마크인증위원회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: 02-580-0533~4 (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  <a:hlinkClick r:id="rId2"/>
              </a:rPr>
              <a:t>http://eprivacy.or.kr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) 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spcAft>
                <a:spcPts val="800"/>
              </a:spcAft>
            </a:pP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대검찰청 </a:t>
            </a:r>
            <a:r>
              <a:rPr lang="ko-KR" altLang="ko-KR" sz="1000" kern="0" dirty="0" err="1">
                <a:latin typeface="+mn-ea"/>
                <a:cs typeface="굴림" panose="020B0600000101010101" pitchFamily="50" charset="-127"/>
              </a:rPr>
              <a:t>사이버범죄수사단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: 02-3480-3573 (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  <a:hlinkClick r:id="rId3"/>
              </a:rPr>
              <a:t>http://www.spo.go.kr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) 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spcAft>
                <a:spcPts val="800"/>
              </a:spcAft>
            </a:pP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경찰청 사이버테러대응센터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: 02-1566-0112 (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  <a:hlinkClick r:id="rId4"/>
              </a:rPr>
              <a:t>http://www.netan.go.kr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) 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</p:txBody>
      </p:sp>
      <p:sp>
        <p:nvSpPr>
          <p:cNvPr id="8" name="직사각형 7"/>
          <p:cNvSpPr/>
          <p:nvPr/>
        </p:nvSpPr>
        <p:spPr>
          <a:xfrm>
            <a:off x="263683" y="4800417"/>
            <a:ext cx="8613280" cy="119519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atinLnBrk="0">
              <a:spcAft>
                <a:spcPts val="800"/>
              </a:spcAft>
            </a:pP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제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10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조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(</a:t>
            </a:r>
            <a:r>
              <a:rPr lang="ko-KR" altLang="ko-KR" sz="1000" b="1" kern="0" dirty="0">
                <a:latin typeface="+mn-ea"/>
                <a:cs typeface="굴림" panose="020B0600000101010101" pitchFamily="50" charset="-127"/>
              </a:rPr>
              <a:t>개인정보처리방침의 고지</a:t>
            </a:r>
            <a:r>
              <a:rPr lang="en-US" altLang="ko-KR" sz="1000" b="1" kern="0" dirty="0">
                <a:latin typeface="+mn-ea"/>
                <a:cs typeface="굴림" panose="020B0600000101010101" pitchFamily="50" charset="-127"/>
              </a:rPr>
              <a:t>)</a:t>
            </a:r>
            <a:endParaRPr lang="ko-KR" altLang="ko-KR" sz="1000" b="1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이 개인정보처리방침은 시행일로부터 적용되며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법령 및 방침에 따른 변경내용의 추가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,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삭제 및 정정이 있는 경우에는 변경사항의 시행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7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일 전부터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'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공지사항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'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을 통하여 고지할 것입니다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.</a:t>
            </a:r>
            <a:endParaRPr lang="ko-KR" altLang="ko-KR" sz="1000" kern="0" dirty="0">
              <a:latin typeface="+mn-ea"/>
              <a:cs typeface="굴림" panose="020B0600000101010101" pitchFamily="50" charset="-127"/>
            </a:endParaRPr>
          </a:p>
          <a:p>
            <a:pPr latinLnBrk="0">
              <a:lnSpc>
                <a:spcPts val="1350"/>
              </a:lnSpc>
              <a:spcAft>
                <a:spcPts val="800"/>
              </a:spcAft>
            </a:pP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-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공고일자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: 2014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년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5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월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30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일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/>
            </a:r>
            <a:br>
              <a:rPr lang="en-US" altLang="ko-KR" sz="1000" kern="0" dirty="0">
                <a:latin typeface="+mn-ea"/>
                <a:cs typeface="굴림" panose="020B0600000101010101" pitchFamily="50" charset="-127"/>
              </a:rPr>
            </a:b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- 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시행일자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: 2014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년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6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월</a:t>
            </a:r>
            <a:r>
              <a:rPr lang="en-US" altLang="ko-KR" sz="1000" kern="0" dirty="0">
                <a:latin typeface="+mn-ea"/>
                <a:cs typeface="굴림" panose="020B0600000101010101" pitchFamily="50" charset="-127"/>
              </a:rPr>
              <a:t> 6</a:t>
            </a:r>
            <a:r>
              <a:rPr lang="ko-KR" altLang="ko-KR" sz="1000" kern="0" dirty="0">
                <a:latin typeface="+mn-ea"/>
                <a:cs typeface="굴림" panose="020B0600000101010101" pitchFamily="50" charset="-127"/>
              </a:rPr>
              <a:t>일</a:t>
            </a:r>
          </a:p>
        </p:txBody>
      </p:sp>
    </p:spTree>
    <p:extLst>
      <p:ext uri="{BB962C8B-B14F-4D97-AF65-F5344CB8AC3E}">
        <p14:creationId xmlns:p14="http://schemas.microsoft.com/office/powerpoint/2010/main" val="7314771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=""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1062</TotalTime>
  <Words>1997</Words>
  <Application>Microsoft Office PowerPoint</Application>
  <PresentationFormat>화면 슬라이드 쇼(4:3)</PresentationFormat>
  <Paragraphs>387</Paragraphs>
  <Slides>18</Slides>
  <Notes>0</Notes>
  <HiddenSlides>0</HiddenSlides>
  <MMClips>0</MMClips>
  <ScaleCrop>false</ScaleCrop>
  <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18</vt:i4>
      </vt:variant>
    </vt:vector>
  </HeadingPairs>
  <TitlesOfParts>
    <vt:vector size="19" baseType="lpstr"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sekim</dc:creator>
  <cp:lastModifiedBy>hmc</cp:lastModifiedBy>
  <cp:revision>61</cp:revision>
  <cp:lastPrinted>2017-04-13T08:58:44Z</cp:lastPrinted>
  <dcterms:created xsi:type="dcterms:W3CDTF">2017-04-12T02:18:46Z</dcterms:created>
  <dcterms:modified xsi:type="dcterms:W3CDTF">2017-04-13T09:27:09Z</dcterms:modified>
</cp:coreProperties>
</file>