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</p:sldIdLst>
  <p:sldSz cx="6858000" cy="9906000" type="A4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E5"/>
    <a:srgbClr val="F8FAA4"/>
    <a:srgbClr val="C0C0C0"/>
    <a:srgbClr val="B2B2B2"/>
    <a:srgbClr val="969696"/>
    <a:srgbClr val="FFCC66"/>
    <a:srgbClr val="FFCC99"/>
    <a:srgbClr val="EAEAEA"/>
    <a:srgbClr val="DDDDD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699" autoAdjust="0"/>
    <p:restoredTop sz="94660"/>
  </p:normalViewPr>
  <p:slideViewPr>
    <p:cSldViewPr showGuides="1">
      <p:cViewPr>
        <p:scale>
          <a:sx n="100" d="100"/>
          <a:sy n="100" d="100"/>
        </p:scale>
        <p:origin x="-1434" y="-78"/>
      </p:cViewPr>
      <p:guideLst>
        <p:guide orient="horz" pos="398"/>
        <p:guide pos="4020"/>
        <p:guide pos="21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6575"/>
            <a:ext cx="5829300" cy="212407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20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B7C193-F2DD-4A67-A1C5-3C070ABE3A7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1EB3B5-E44A-49AF-A15F-4DBB7223D10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6365875"/>
            <a:ext cx="5829300" cy="196691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4198938"/>
            <a:ext cx="5829300" cy="21669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A3F96-60B2-45D7-BACC-625879D990C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11400"/>
            <a:ext cx="3009900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311400"/>
            <a:ext cx="3009900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57B29C-1639-45D7-8938-B02BC4C5B0E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738"/>
            <a:ext cx="3030538" cy="9239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663"/>
            <a:ext cx="3030538" cy="57070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3" y="2217738"/>
            <a:ext cx="3030537" cy="9239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3" y="3141663"/>
            <a:ext cx="3030537" cy="57070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E3746-6C58-4F10-9AC7-DFD559C55B5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89CC1E-8607-4734-8E22-CE2A90FAB9F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B8062-7D26-4217-AE79-FF9219F69AE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3700"/>
            <a:ext cx="2255838" cy="1679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3700"/>
            <a:ext cx="3833812" cy="8455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3275"/>
            <a:ext cx="2255838" cy="67754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A49867-756F-42AD-9BF4-26A62EEE264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6934200"/>
            <a:ext cx="4114800" cy="819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885825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753350"/>
            <a:ext cx="4114800" cy="11620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8A1D20-E059-4EF0-93D4-4A48A9DCFDA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1455D-E9AF-4D17-8144-B062A8CF08F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96875"/>
            <a:ext cx="1543050" cy="845185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96875"/>
            <a:ext cx="4476750" cy="845185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5D6475-783A-4465-84F3-B1FB3BD03CB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96875"/>
            <a:ext cx="6172200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311400"/>
            <a:ext cx="6172200" cy="653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9020175"/>
            <a:ext cx="1600200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9020175"/>
            <a:ext cx="2171700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9020175"/>
            <a:ext cx="1600200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4859C32B-C560-4390-9DFB-E0D1A8AE24A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05"/>
          <p:cNvSpPr>
            <a:spLocks noChangeArrowheads="1"/>
          </p:cNvSpPr>
          <p:nvPr/>
        </p:nvSpPr>
        <p:spPr bwMode="auto">
          <a:xfrm>
            <a:off x="333375" y="292274"/>
            <a:ext cx="6191250" cy="988318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11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회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KMAC(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한국능률협회컨설팅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)</a:t>
            </a:r>
            <a:endParaRPr lang="en-US" altLang="ko-KR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굴림" charset="-127"/>
            </a:endParaRPr>
          </a:p>
          <a:p>
            <a:pPr algn="ctr"/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경영혁신 연구논문 및 사례연구 </a:t>
            </a:r>
          </a:p>
          <a:p>
            <a:pPr algn="ctr"/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대학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(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원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)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생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공모전</a:t>
            </a:r>
            <a:r>
              <a:rPr lang="en-US" altLang="ko-KR" b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(</a:t>
            </a:r>
            <a:r>
              <a:rPr lang="ko-KR" altLang="en-US" b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대상 </a:t>
            </a:r>
            <a:r>
              <a:rPr lang="ko-KR" altLang="en-US" b="1" dirty="0" err="1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천만원</a:t>
            </a:r>
            <a:r>
              <a:rPr lang="ko-KR" altLang="en-US" b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 장학금 지급</a:t>
            </a:r>
            <a:r>
              <a:rPr lang="en-US" altLang="ko-KR" b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)</a:t>
            </a:r>
            <a:endParaRPr lang="ko-KR" altLang="en-US" b="1" dirty="0" smtClean="0">
              <a:solidFill>
                <a:srgbClr val="C00000"/>
              </a:solidFill>
              <a:latin typeface="맑은 고딕" pitchFamily="50" charset="-127"/>
              <a:ea typeface="맑은 고딕" pitchFamily="50" charset="-127"/>
              <a:cs typeface="굴림" charset="-127"/>
            </a:endParaRPr>
          </a:p>
        </p:txBody>
      </p:sp>
      <p:sp>
        <p:nvSpPr>
          <p:cNvPr id="2052" name="TextBox 17"/>
          <p:cNvSpPr txBox="1">
            <a:spLocks noChangeArrowheads="1"/>
          </p:cNvSpPr>
          <p:nvPr/>
        </p:nvSpPr>
        <p:spPr bwMode="auto">
          <a:xfrm>
            <a:off x="231775" y="3241705"/>
            <a:ext cx="353013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■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공모주제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주제분야의 연구논문 및 사례연구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73" name="직사각형 25"/>
          <p:cNvSpPr>
            <a:spLocks noChangeArrowheads="1"/>
          </p:cNvSpPr>
          <p:nvPr/>
        </p:nvSpPr>
        <p:spPr bwMode="auto">
          <a:xfrm>
            <a:off x="260648" y="8228200"/>
            <a:ext cx="652534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※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유의사항</a:t>
            </a:r>
            <a:endParaRPr lang="en-US" altLang="ko-KR" sz="900" b="1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9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출품된 연구논문의 저작권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저작인격권과 저작재산권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은 참가자에게 있습니다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endParaRPr lang="en-US" altLang="ko-KR" sz="9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 수상자는 주최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주관 측이 동 건 저작물을 공모전의 취지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목적을 달성하기 위해 복제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배포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책자 발간 등의 방법으로 </a:t>
            </a:r>
            <a:endParaRPr lang="en-US" altLang="ko-KR" sz="9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이용하는 것을 허락합니다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endParaRPr lang="en-US" altLang="ko-KR" sz="9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연구논문은 기존에 발표되지 않은 논문이어야 하며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모방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차용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기존 발표된 논문으로 확인되는 경우 입상을 취소합니다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endParaRPr lang="en-US" altLang="ko-KR" sz="9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연구논문에 사용되는 모든 자료와 관련된 저작권 침해 등 발생되는 분쟁은 응모자가 책임을 부담해야 합니다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85" name="Text Box 208"/>
          <p:cNvSpPr txBox="1">
            <a:spLocks noChangeArrowheads="1"/>
          </p:cNvSpPr>
          <p:nvPr/>
        </p:nvSpPr>
        <p:spPr bwMode="auto">
          <a:xfrm>
            <a:off x="260350" y="1324724"/>
            <a:ext cx="648101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KMAC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한국능률협회컨설팅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는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미래를 선도할 대학</a:t>
            </a:r>
            <a:r>
              <a:rPr lang="en-US" altLang="ko-KR" sz="1100" b="1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</a:rPr>
              <a:t>원</a:t>
            </a:r>
            <a:r>
              <a:rPr lang="en-US" altLang="ko-KR" sz="1100" b="1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생들의 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</a:rPr>
              <a:t>경영혁신에 대한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참신한 아이디어와 창의적이고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도전적인 시각을 발굴하여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대한민국 산업계와 학계에 널리 전파하고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이를 통해 우리 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기업들에게 경영의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Insight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를 제시하고자 합니다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b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</a:br>
            <a:r>
              <a:rPr lang="ko-KR" altLang="ko-KR" sz="1100" b="1" dirty="0" smtClean="0">
                <a:latin typeface="맑은 고딕" pitchFamily="50" charset="-127"/>
                <a:ea typeface="맑은 고딕" pitchFamily="50" charset="-127"/>
              </a:rPr>
              <a:t>우리 </a:t>
            </a:r>
            <a:r>
              <a:rPr lang="ko-KR" altLang="ko-KR" sz="1100" b="1" dirty="0" smtClean="0">
                <a:latin typeface="맑은 고딕" pitchFamily="50" charset="-127"/>
                <a:ea typeface="맑은 고딕" pitchFamily="50" charset="-127"/>
              </a:rPr>
              <a:t>시대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ko-KR" sz="1100" b="1" dirty="0" smtClean="0">
                <a:latin typeface="맑은 고딕" pitchFamily="50" charset="-127"/>
                <a:ea typeface="맑은 고딕" pitchFamily="50" charset="-127"/>
              </a:rPr>
              <a:t>변화와 혁신의 아이콘인 대학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ko-KR" sz="1100" b="1" dirty="0" smtClean="0">
                <a:latin typeface="맑은 고딕" pitchFamily="50" charset="-127"/>
                <a:ea typeface="맑은 고딕" pitchFamily="50" charset="-127"/>
              </a:rPr>
              <a:t>원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ko-KR" sz="1100" b="1" dirty="0" smtClean="0">
                <a:latin typeface="맑은 고딕" pitchFamily="50" charset="-127"/>
                <a:ea typeface="맑은 고딕" pitchFamily="50" charset="-127"/>
              </a:rPr>
              <a:t>생 여러분들의 열정과 도전을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KMAC</a:t>
            </a:r>
            <a:r>
              <a:rPr lang="ko-KR" altLang="ko-KR" sz="1100" b="1" dirty="0" smtClean="0">
                <a:latin typeface="맑은 고딕" pitchFamily="50" charset="-127"/>
                <a:ea typeface="맑은 고딕" pitchFamily="50" charset="-127"/>
              </a:rPr>
              <a:t>와 대한민국 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ko-KR" sz="1100" b="1" dirty="0" smtClean="0">
                <a:latin typeface="맑은 고딕" pitchFamily="50" charset="-127"/>
                <a:ea typeface="맑은 고딕" pitchFamily="50" charset="-127"/>
              </a:rPr>
              <a:t>산업계가 </a:t>
            </a:r>
            <a:r>
              <a:rPr lang="ko-KR" altLang="ko-KR" sz="1100" b="1" dirty="0" smtClean="0">
                <a:latin typeface="맑은 고딕" pitchFamily="50" charset="-127"/>
                <a:ea typeface="맑은 고딕" pitchFamily="50" charset="-127"/>
              </a:rPr>
              <a:t>함께 기다립니다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ko-KR" sz="1100" b="1" dirty="0" smtClean="0">
                <a:latin typeface="맑은 고딕" pitchFamily="50" charset="-127"/>
                <a:ea typeface="맑은 고딕" pitchFamily="50" charset="-127"/>
              </a:rPr>
              <a:t>많은 관심과 참여를 바랍니다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ko-KR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87" name="Rectangle 210"/>
          <p:cNvSpPr>
            <a:spLocks noChangeArrowheads="1"/>
          </p:cNvSpPr>
          <p:nvPr/>
        </p:nvSpPr>
        <p:spPr bwMode="auto">
          <a:xfrm>
            <a:off x="390525" y="2673683"/>
            <a:ext cx="312938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buFont typeface="Arial" charset="0"/>
              <a:buChar char="•"/>
            </a:pPr>
            <a:r>
              <a:rPr lang="ko-KR" altLang="en-US" sz="11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국내외 </a:t>
            </a:r>
            <a:r>
              <a:rPr lang="ko-KR" altLang="en-US" sz="11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대학</a:t>
            </a:r>
            <a:r>
              <a:rPr lang="en-US" altLang="ko-KR" sz="11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(</a:t>
            </a:r>
            <a:r>
              <a:rPr lang="ko-KR" altLang="en-US" sz="11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원</a:t>
            </a:r>
            <a:r>
              <a:rPr lang="en-US" altLang="ko-KR" sz="11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)</a:t>
            </a:r>
            <a:r>
              <a:rPr lang="ko-KR" altLang="en-US" sz="11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생</a:t>
            </a:r>
            <a:r>
              <a:rPr lang="en-US" altLang="ko-KR" sz="11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(</a:t>
            </a:r>
            <a:r>
              <a:rPr lang="ko-KR" altLang="en-US" sz="11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휴학생 포함</a:t>
            </a:r>
            <a:r>
              <a:rPr lang="en-US" altLang="ko-KR" sz="11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)</a:t>
            </a:r>
            <a:endParaRPr lang="en-US" altLang="ko-KR" sz="11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ko-KR" altLang="en-US" sz="11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개인</a:t>
            </a:r>
            <a:r>
              <a:rPr lang="en-US" altLang="ko-KR" sz="11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ko-KR" altLang="en-US" sz="11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또는 팀</a:t>
            </a:r>
            <a:r>
              <a:rPr lang="en-US" altLang="ko-KR" sz="11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(</a:t>
            </a:r>
            <a:r>
              <a:rPr lang="ko-KR" altLang="en-US" sz="11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팀 단위 참가 시 인원제한 없음</a:t>
            </a:r>
            <a:r>
              <a:rPr lang="en-US" altLang="ko-KR" sz="11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)</a:t>
            </a:r>
            <a:endParaRPr lang="en-US" altLang="ko-KR" sz="1100" b="1" dirty="0"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</p:txBody>
      </p:sp>
      <p:sp>
        <p:nvSpPr>
          <p:cNvPr id="2088" name="TextBox 44"/>
          <p:cNvSpPr txBox="1">
            <a:spLocks noChangeArrowheads="1"/>
          </p:cNvSpPr>
          <p:nvPr/>
        </p:nvSpPr>
        <p:spPr bwMode="auto">
          <a:xfrm>
            <a:off x="231775" y="2432720"/>
            <a:ext cx="10080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■ 응모자격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57790" y="7787734"/>
            <a:ext cx="6489277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altLang="ko-KR" sz="1100" b="1" dirty="0"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</a:rPr>
              <a:t>상기 세부 주제 이외에도 경영혁신의 최신 </a:t>
            </a: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트랜드에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맞는 주제를 자유롭게  선정하여도 됩니다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endParaRPr lang="en-US" altLang="ko-KR" sz="1100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332656" y="3570948"/>
          <a:ext cx="6049094" cy="4175919"/>
        </p:xfrm>
        <a:graphic>
          <a:graphicData uri="http://schemas.openxmlformats.org/drawingml/2006/table">
            <a:tbl>
              <a:tblPr/>
              <a:tblGrid>
                <a:gridCol w="1288171"/>
                <a:gridCol w="4760923"/>
              </a:tblGrid>
              <a:tr h="30663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주제분야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527" marR="7527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A4D7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세부 내용</a:t>
                      </a:r>
                      <a:endParaRPr lang="en-US" sz="10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527" marR="7527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A4D70"/>
                    </a:solidFill>
                  </a:tcPr>
                </a:tc>
              </a:tr>
              <a:tr h="40549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고객만족경영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527" marR="7527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Font typeface="Arial" pitchFamily="34" charset="0"/>
                        <a:buChar char="•"/>
                      </a:pP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고객만족을 </a:t>
                      </a:r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기업 경영의 최우선 가치로 하여</a:t>
                      </a:r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전략</a:t>
                      </a:r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업무프로세스</a:t>
                      </a:r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제품개발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</a:p>
                    <a:p>
                      <a:pPr algn="l" fontAlgn="ctr">
                        <a:buFont typeface="Arial" pitchFamily="34" charset="0"/>
                        <a:buNone/>
                      </a:pP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인적자원 등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고객관점에 대한 연구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0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49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행복한 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일터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527" marR="7527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Font typeface="Arial" pitchFamily="34" charset="0"/>
                        <a:buChar char="•"/>
                      </a:pP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기업과 </a:t>
                      </a:r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구성원이 함께 성장할 수 있는 일하기 좋은 기업 구현을 목적으로</a:t>
                      </a:r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fontAlgn="ctr">
                        <a:buFont typeface="Arial" pitchFamily="34" charset="0"/>
                        <a:buNone/>
                      </a:pP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창의적인 </a:t>
                      </a:r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조직 분위기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개방적인 의사소통</a:t>
                      </a:r>
                      <a:r>
                        <a:rPr lang="en-US" altLang="ko-KR" sz="1000" b="0" i="0" u="none" strike="noStrike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인간적 배려 등 행복한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조직문화에 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fontAlgn="ctr">
                        <a:buFont typeface="Arial" pitchFamily="34" charset="0"/>
                        <a:buNone/>
                      </a:pP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대한 연구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0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49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창조경영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527" marR="7527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Font typeface="Arial" pitchFamily="34" charset="0"/>
                        <a:buChar char="•"/>
                      </a:pP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창조경영 </a:t>
                      </a:r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생태계 조성을 통해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지속발전 가능한 경영체계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및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새로운 </a:t>
                      </a:r>
                      <a:r>
                        <a:rPr lang="ko-KR" altLang="en-US" sz="1000" b="0" i="0" u="none" strike="noStrike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부가가치 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fontAlgn="ctr">
                        <a:buFont typeface="Arial" pitchFamily="34" charset="0"/>
                        <a:buNone/>
                      </a:pP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창출에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대한 연구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0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49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동반성장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527" marR="7527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Font typeface="Arial" pitchFamily="34" charset="0"/>
                        <a:buChar char="•"/>
                      </a:pP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중소기업을 포함한 이해관계자들과 협력하여 관련산업에서 상호 경쟁력을 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fontAlgn="ctr">
                        <a:buFont typeface="Arial" pitchFamily="34" charset="0"/>
                        <a:buNone/>
                      </a:pP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향상시킬 수 있는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동반성장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체계에 대한 연구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0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49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사회책임경영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527" marR="7527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Font typeface="Arial" pitchFamily="34" charset="0"/>
                        <a:buChar char="•"/>
                      </a:pP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장기적인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경쟁력 확보를 위하여 기업이 전반적인 경영활동을 하면서 지켜야 할   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fontAlgn="ctr">
                        <a:buFont typeface="Arial" pitchFamily="34" charset="0"/>
                        <a:buNone/>
                      </a:pP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사회적 책임 실현과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사회공헌활동에 대한 연구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0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49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윤리경영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527" marR="7527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사회 전반에서 요구하는 윤리적 규범이 기업경영활동에 미치는 영향에 대한 연구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0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49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소통경영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527" marR="7527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구성원들을 포함한 다양한 이해관계자들과 소통함으로써 대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외적으로 신뢰받는 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기업이미지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像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에 대한 연구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0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617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경영혁신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527" marR="7527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Font typeface="Arial" pitchFamily="34" charset="0"/>
                        <a:buChar char="•"/>
                      </a:pP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기업환경변화에 적극적으로 대응하기 위한 프로세스 개선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생산성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향상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경영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fontAlgn="ctr">
                        <a:buFont typeface="Arial" pitchFamily="34" charset="0"/>
                        <a:buNone/>
                      </a:pPr>
                      <a:r>
                        <a:rPr lang="en-US" altLang="ko-KR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품질제고 등 전사적인 경영혁신 활동에 대한 연구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0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1818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Inno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Best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Practice</a:t>
                      </a:r>
                      <a:endParaRPr lang="en-US" altLang="ko-KR" sz="1000" b="1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527" marR="7527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Font typeface="Arial" pitchFamily="34" charset="0"/>
                        <a:buChar char="•"/>
                      </a:pP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혁신활동 성과가 탁월하고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타</a:t>
                      </a: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기업에 모범이 되어 산업계에서 우수성을 인정</a:t>
                      </a:r>
                      <a:endParaRPr lang="en-US" altLang="ko-KR" sz="1000" b="0" i="0" u="none" strike="noStrike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fontAlgn="ctr">
                        <a:buFont typeface="Arial" pitchFamily="34" charset="0"/>
                        <a:buNone/>
                      </a:pPr>
                      <a:r>
                        <a:rPr lang="en-US" altLang="ko-KR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받고 있는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00" b="0" i="0" u="none" strike="noStrike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사례연구</a:t>
                      </a:r>
                      <a:endParaRPr lang="ko-KR" altLang="en-US" sz="1000" b="0" i="0" u="none" strike="noStrike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0" marT="7527" marB="72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05"/>
          <p:cNvSpPr>
            <a:spLocks noChangeArrowheads="1"/>
          </p:cNvSpPr>
          <p:nvPr/>
        </p:nvSpPr>
        <p:spPr bwMode="auto">
          <a:xfrm>
            <a:off x="334094" y="9499600"/>
            <a:ext cx="6047656" cy="40005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 b="1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굴림" charset="-127"/>
            </a:endParaRPr>
          </a:p>
        </p:txBody>
      </p:sp>
      <p:sp>
        <p:nvSpPr>
          <p:cNvPr id="3075" name="Text Box 44"/>
          <p:cNvSpPr txBox="1">
            <a:spLocks noChangeArrowheads="1"/>
          </p:cNvSpPr>
          <p:nvPr/>
        </p:nvSpPr>
        <p:spPr bwMode="auto">
          <a:xfrm>
            <a:off x="332656" y="9564688"/>
            <a:ext cx="5826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100" b="1">
                <a:latin typeface="맑은 고딕" pitchFamily="50" charset="-127"/>
                <a:ea typeface="맑은 고딕" pitchFamily="50" charset="-127"/>
              </a:rPr>
              <a:t>주 관 </a:t>
            </a:r>
            <a:r>
              <a:rPr lang="en-US" altLang="ko-KR" sz="1100" b="1">
                <a:latin typeface="맑은 고딕" pitchFamily="50" charset="-127"/>
                <a:ea typeface="맑은 고딕" pitchFamily="50" charset="-127"/>
              </a:rPr>
              <a:t>: KMAC</a:t>
            </a:r>
            <a:r>
              <a:rPr lang="ko-KR" altLang="en-US" sz="1100" b="1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100" b="1"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100" b="1">
                <a:latin typeface="맑은 고딕" pitchFamily="50" charset="-127"/>
                <a:ea typeface="맑은 고딕" pitchFamily="50" charset="-127"/>
              </a:rPr>
              <a:t>주 최 </a:t>
            </a:r>
            <a:r>
              <a:rPr lang="en-US" altLang="ko-KR" sz="1100" b="1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>
                <a:latin typeface="맑은 고딕" pitchFamily="50" charset="-127"/>
                <a:ea typeface="맑은 고딕" pitchFamily="50" charset="-127"/>
              </a:rPr>
              <a:t>회남경제과학연구원 </a:t>
            </a:r>
            <a:r>
              <a:rPr lang="en-US" altLang="ko-KR" sz="1100" b="1">
                <a:latin typeface="맑은 고딕" pitchFamily="50" charset="-127"/>
                <a:ea typeface="맑은 고딕" pitchFamily="50" charset="-127"/>
              </a:rPr>
              <a:t>· </a:t>
            </a:r>
            <a:r>
              <a:rPr lang="ko-KR" altLang="en-US" sz="1100" b="1">
                <a:latin typeface="맑은 고딕" pitchFamily="50" charset="-127"/>
                <a:ea typeface="맑은 고딕" pitchFamily="50" charset="-127"/>
              </a:rPr>
              <a:t>한국고객만족경영학회 </a:t>
            </a:r>
            <a:r>
              <a:rPr lang="en-US" altLang="ko-KR" sz="1100" b="1">
                <a:latin typeface="맑은 고딕" pitchFamily="50" charset="-127"/>
                <a:ea typeface="맑은 고딕" pitchFamily="50" charset="-127"/>
              </a:rPr>
              <a:t>· </a:t>
            </a:r>
            <a:r>
              <a:rPr lang="ko-KR" altLang="en-US" sz="1100" b="1">
                <a:latin typeface="맑은 고딕" pitchFamily="50" charset="-127"/>
                <a:ea typeface="맑은 고딕" pitchFamily="50" charset="-127"/>
              </a:rPr>
              <a:t>한국경영공학회</a:t>
            </a:r>
          </a:p>
        </p:txBody>
      </p:sp>
      <p:graphicFrame>
        <p:nvGraphicFramePr>
          <p:cNvPr id="14" name="Group 53"/>
          <p:cNvGraphicFramePr>
            <a:graphicFrameLocks noGrp="1"/>
          </p:cNvGraphicFramePr>
          <p:nvPr/>
        </p:nvGraphicFramePr>
        <p:xfrm>
          <a:off x="332656" y="1036021"/>
          <a:ext cx="6264696" cy="1756739"/>
        </p:xfrm>
        <a:graphic>
          <a:graphicData uri="http://schemas.openxmlformats.org/drawingml/2006/table">
            <a:tbl>
              <a:tblPr/>
              <a:tblGrid>
                <a:gridCol w="874245"/>
                <a:gridCol w="781939"/>
                <a:gridCol w="2016224"/>
                <a:gridCol w="2592288"/>
              </a:tblGrid>
              <a:tr h="35770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훈     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수상팀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시상 내역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수상 특전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41377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      상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팀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666699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상금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1,000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만원 및 상패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5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666699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▶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KMAC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입사지원 시 입사우대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666699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서류전형 합격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666699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▶ 한국고객만족경영학회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666699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한국경영공학회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무료 가입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666699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▶ 우수논문은 학회 심사를 거쳐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0" fontAlgn="base" latinLnBrk="1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666699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학회지 게재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11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최우수상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팀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666699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상금 각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500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만원 및 상패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0411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우 수 상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팀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666699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상금 각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만원 및 상패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101" name="Rectangle 56"/>
          <p:cNvSpPr>
            <a:spLocks noChangeArrowheads="1"/>
          </p:cNvSpPr>
          <p:nvPr/>
        </p:nvSpPr>
        <p:spPr bwMode="auto">
          <a:xfrm>
            <a:off x="222250" y="664518"/>
            <a:ext cx="2971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buClr>
                <a:srgbClr val="666699"/>
              </a:buClr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■ 시상내역 및 수상특전</a:t>
            </a:r>
          </a:p>
        </p:txBody>
      </p:sp>
      <p:sp>
        <p:nvSpPr>
          <p:cNvPr id="3102" name="Rectangle 93"/>
          <p:cNvSpPr>
            <a:spLocks noChangeArrowheads="1"/>
          </p:cNvSpPr>
          <p:nvPr/>
        </p:nvSpPr>
        <p:spPr bwMode="auto">
          <a:xfrm>
            <a:off x="231775" y="2864768"/>
            <a:ext cx="2592388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buClr>
                <a:srgbClr val="666699"/>
              </a:buClr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■</a:t>
            </a:r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일정안내</a:t>
            </a:r>
          </a:p>
        </p:txBody>
      </p:sp>
      <p:sp>
        <p:nvSpPr>
          <p:cNvPr id="3103" name="Text Box 94"/>
          <p:cNvSpPr txBox="1">
            <a:spLocks noChangeArrowheads="1"/>
          </p:cNvSpPr>
          <p:nvPr/>
        </p:nvSpPr>
        <p:spPr bwMode="auto">
          <a:xfrm>
            <a:off x="252413" y="3198862"/>
            <a:ext cx="6335712" cy="198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   1.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응모신청서 제출 마감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: 2015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금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18:00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까지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  2.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오리엔테이션 개최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: 2015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수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) </a:t>
            </a:r>
          </a:p>
          <a:p>
            <a:pPr>
              <a:lnSpc>
                <a:spcPct val="14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  3.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연구논문 제출 마감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2015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8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31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월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) 18:00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까지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11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100" b="1" dirty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논문제출 형식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한글파일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100" dirty="0" err="1">
                <a:latin typeface="맑은 고딕" pitchFamily="50" charset="-127"/>
                <a:ea typeface="맑은 고딕" pitchFamily="50" charset="-127"/>
              </a:rPr>
              <a:t>hwp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로 제출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분량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A4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용지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30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페이지 내외</a:t>
            </a:r>
            <a:endParaRPr lang="en-US" altLang="ko-KR" sz="11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  4.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차 서류 심사발표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예정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) :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2015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9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16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수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)    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1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10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100" b="1" dirty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차 프레젠테이션 심사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예정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) :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2015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목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6.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최종발표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예정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2015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8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목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)         </a:t>
            </a:r>
            <a:endParaRPr lang="en-US" altLang="ko-KR" sz="11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1100" b="1" dirty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7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시상식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2015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20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화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100" dirty="0" err="1">
                <a:latin typeface="맑은 고딕" pitchFamily="50" charset="-127"/>
                <a:ea typeface="맑은 고딕" pitchFamily="50" charset="-127"/>
              </a:rPr>
              <a:t>그랜드힐튼호텔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홍은동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1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04" name="TextBox 14"/>
          <p:cNvSpPr txBox="1">
            <a:spLocks noChangeArrowheads="1"/>
          </p:cNvSpPr>
          <p:nvPr/>
        </p:nvSpPr>
        <p:spPr bwMode="auto">
          <a:xfrm>
            <a:off x="219075" y="5256089"/>
            <a:ext cx="38639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■ 신청방법</a:t>
            </a:r>
            <a:endParaRPr lang="en-US" altLang="ko-KR" sz="28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05" name="Text Box 94"/>
          <p:cNvSpPr txBox="1">
            <a:spLocks noChangeArrowheads="1"/>
          </p:cNvSpPr>
          <p:nvPr/>
        </p:nvSpPr>
        <p:spPr bwMode="auto">
          <a:xfrm>
            <a:off x="242589" y="5551215"/>
            <a:ext cx="6335713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제출방법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: E-mail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접수를 원칙으로 함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(E-mail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: oneshs@kmac.co.kr)</a:t>
            </a:r>
            <a:endParaRPr lang="en-US" altLang="ko-KR" sz="11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파일명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dirty="0" err="1">
                <a:latin typeface="맑은 고딕" pitchFamily="50" charset="-127"/>
                <a:ea typeface="맑은 고딕" pitchFamily="50" charset="-127"/>
              </a:rPr>
              <a:t>팀명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 기재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(ex: KMAC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팀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10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endParaRPr lang="en-US" altLang="ko-KR" sz="11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06" name="Text Box 94"/>
          <p:cNvSpPr txBox="1">
            <a:spLocks noChangeArrowheads="1"/>
          </p:cNvSpPr>
          <p:nvPr/>
        </p:nvSpPr>
        <p:spPr bwMode="auto">
          <a:xfrm>
            <a:off x="275233" y="6668069"/>
            <a:ext cx="6034087" cy="1040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KMAC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원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생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공모전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운영사무국  </a:t>
            </a:r>
            <a:endParaRPr lang="en-US" altLang="ko-KR" sz="11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    Tel : 02) 3786 – 0158      E-mail :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oneshs@kmac.co.kr</a:t>
            </a:r>
            <a:endParaRPr lang="en-US" altLang="ko-KR" sz="11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홈페이지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: http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://www.kmac.co.kr    </a:t>
            </a:r>
          </a:p>
          <a:p>
            <a:pPr>
              <a:lnSpc>
                <a:spcPct val="14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100" dirty="0" err="1" smtClean="0">
                <a:latin typeface="맑은 고딕" pitchFamily="50" charset="-127"/>
                <a:ea typeface="맑은 고딕" pitchFamily="50" charset="-127"/>
              </a:rPr>
              <a:t>공모전네이버카페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: http://cafe.naver.com/futureconsultant</a:t>
            </a:r>
          </a:p>
        </p:txBody>
      </p:sp>
      <p:sp>
        <p:nvSpPr>
          <p:cNvPr id="3107" name="TextBox 17"/>
          <p:cNvSpPr txBox="1">
            <a:spLocks noChangeArrowheads="1"/>
          </p:cNvSpPr>
          <p:nvPr/>
        </p:nvSpPr>
        <p:spPr bwMode="auto">
          <a:xfrm>
            <a:off x="236538" y="6344568"/>
            <a:ext cx="3865562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■ 문의처</a:t>
            </a:r>
            <a:endParaRPr lang="en-US" altLang="ko-KR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11219</TotalTime>
  <Words>561</Words>
  <Application>Microsoft Office PowerPoint</Application>
  <PresentationFormat>A4 용지(210x297mm)</PresentationFormat>
  <Paragraphs>87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기본 디자인</vt:lpstr>
      <vt:lpstr>슬라이드 1</vt:lpstr>
      <vt:lpstr>슬라이드 2</vt:lpstr>
    </vt:vector>
  </TitlesOfParts>
  <Company>KMAC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SEC</dc:creator>
  <cp:lastModifiedBy>shs</cp:lastModifiedBy>
  <cp:revision>697</cp:revision>
  <dcterms:created xsi:type="dcterms:W3CDTF">2007-03-27T00:47:46Z</dcterms:created>
  <dcterms:modified xsi:type="dcterms:W3CDTF">2015-03-30T00:50:51Z</dcterms:modified>
</cp:coreProperties>
</file>