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6" r:id="rId4"/>
    <p:sldId id="258" r:id="rId5"/>
    <p:sldId id="259" r:id="rId6"/>
    <p:sldId id="260" r:id="rId7"/>
    <p:sldId id="261" r:id="rId8"/>
    <p:sldId id="262" r:id="rId9"/>
  </p:sldIdLst>
  <p:sldSz cx="12192000" cy="6858000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안내사항" id="{1FDC24AB-B29C-46BC-AEAB-C1176D114945}">
          <p14:sldIdLst>
            <p14:sldId id="257"/>
            <p14:sldId id="263"/>
          </p14:sldIdLst>
        </p14:section>
        <p14:section name="캠페인 제안서 양식" id="{A99F6075-13BC-44EF-A95F-A46192727736}">
          <p14:sldIdLst>
            <p14:sldId id="256"/>
            <p14:sldId id="258"/>
            <p14:sldId id="259"/>
            <p14:sldId id="260"/>
            <p14:sldId id="261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CD28F3-8D89-A2A5-1663-70CA26BAC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C444226-0699-E3CC-C014-298888EA45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1E43C2A-8A9B-24D2-1069-9AFC59552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5C1338-4723-7E92-621D-015204620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16925F4-5020-0B6B-D747-51092295B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2525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7AF222-9484-BEB0-0D0B-C0CDADC4E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E777815-1FE1-C71A-05EB-FFDA5C966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5EDA698-B400-E130-0828-9D3FB585C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CB4906D-9031-A3FA-0FC1-87EA1BADF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4FA0F6-0F3B-6B48-2D47-7A2DF7ACE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127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381105C-2264-3715-A4AC-3BF286300C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49CA028-08F1-330C-E298-77BEDFD7A9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B64470-E926-A9DA-A126-A758BBAF9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82935F-B9F8-4B79-E3BB-687877CF4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DA145D6-6A18-82F0-5459-A5D4DE9C1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8280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111713-D183-060C-389C-CB2D882D6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57D0FF3-EF3D-09B5-6BE4-E3651F4E3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757EB2-319B-DCEC-B977-9D5CC84AD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16FA299-8516-BE8F-BDB7-5122BE638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FB0047-6AB0-6F04-8B10-5CF2D8171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83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34E9C3-629D-741C-ED71-69C9C422D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B4E5FDB-391B-D4E0-AD09-517A3AACF3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F42EAA5-5731-7F04-5624-E7DC36FED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02217B-670B-B44F-4768-8C94F9337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478A8F-1AF4-4129-05FE-CA80944C6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0534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46AB91-6EFD-2983-DBC0-2D295394A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7516FC-9B79-E24A-EB21-25CDDD4C51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3835424-38E9-00D1-0F9B-97896FC30B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E674A6-786F-AE7F-E779-8F42E7A62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6BCF067-CE3D-74A6-7755-CF37CBF37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CC98696-F251-150A-52AB-74DA5026E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0868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5DDB65-9514-F268-F4BC-0BE2CB797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0DF251-F744-CEDB-65B4-F2B4BF384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8796346-E2B0-7CAD-7101-A126F6B59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515835B-BD6E-B476-056D-89E7336D56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B11F72F-A201-20AD-328B-BC70E78BA8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80876CC-CD02-1288-0952-650F59F3E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8D33A8E-E905-8EC7-F696-8C17D4FBB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B14F022-310F-AB3E-BE38-7AABADF4B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4380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3948EE-F4F1-4379-EA3E-6D068467E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D1FA8FB-E534-40EA-F93B-916181EE6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C060F8C-65DA-1B2B-6894-166AFBDA1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D48ED6A-9F81-CEAA-AAE3-1B5C6FFC0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7773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F036C54-46FE-A00E-A664-380FB49F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AB8BB3-21B9-5F16-AFAD-307AE69FF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45ACC31-C45C-B114-9E2C-7D04E6854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3993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685E5D-E7A6-0769-737F-309942201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465307-6216-5718-CAD6-CDC3979F31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27C2309-02E0-0F03-099C-0C770128D7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E35CD28-AC3F-580C-9DFA-5736B34EC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FA0177D-1040-DE75-1870-50786FC64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F64A833-438D-4B87-2929-6822A9C10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3847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434C4B-FF01-9B2A-D65B-17DEA99F0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8836BA8-3174-F655-7F39-B4CE658086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FDDC03A-0461-F24A-BE7D-127AE0261A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5C85831-EC1E-0C6B-CBD0-91D9CC4F8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7C0AF3D-676C-75A5-386E-B4FA098B8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684883E-9B11-FF8E-4EF9-330E7EDB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3768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6B15A28-5070-6A6C-9DED-3F6D136E2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A837D78-AE2A-4146-28E2-81041743A5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1065C25-E25D-FAFA-016C-8CAC4D21C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07088-09AB-4B87-B53E-BE5EBF0D1189}" type="datetimeFigureOut">
              <a:rPr lang="ko-KR" altLang="en-US" smtClean="0"/>
              <a:t>2025-06-13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B67F580-D406-958B-6348-0A6B26A1BE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C3B1EBD-81E9-484E-6EBD-AFFFC5B21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1A920-4C1F-4A49-88D2-A241F5786F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59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CB2BBE4-258B-D4BE-F9D3-6312AAB76DB7}"/>
              </a:ext>
            </a:extLst>
          </p:cNvPr>
          <p:cNvSpPr txBox="1"/>
          <p:nvPr/>
        </p:nvSpPr>
        <p:spPr>
          <a:xfrm>
            <a:off x="1235131" y="1000009"/>
            <a:ext cx="9721738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500" dirty="0">
                <a:latin typeface="+mj-lt"/>
                <a:ea typeface="맑은 고딕" panose="020B0503020000020004" pitchFamily="50" charset="-127"/>
              </a:rPr>
              <a:t>2025 </a:t>
            </a:r>
            <a:r>
              <a:rPr lang="ko-KR" altLang="en-US" sz="2500" dirty="0">
                <a:latin typeface="+mj-lt"/>
                <a:ea typeface="맑은 고딕" panose="020B0503020000020004" pitchFamily="50" charset="-127"/>
              </a:rPr>
              <a:t>안전실천 캠퍼스</a:t>
            </a:r>
            <a:r>
              <a:rPr lang="en-US" altLang="ko-KR" sz="2500" dirty="0">
                <a:latin typeface="+mj-lt"/>
                <a:ea typeface="맑은 고딕" panose="020B0503020000020004" pitchFamily="50" charset="-127"/>
              </a:rPr>
              <a:t> </a:t>
            </a:r>
            <a:r>
              <a:rPr lang="ko-KR" altLang="en-US" sz="2500" dirty="0">
                <a:latin typeface="+mj-lt"/>
                <a:ea typeface="맑은 고딕" panose="020B0503020000020004" pitchFamily="50" charset="-127"/>
              </a:rPr>
              <a:t>캠페인</a:t>
            </a:r>
            <a:r>
              <a:rPr lang="en-US" altLang="ko-KR" sz="2500" dirty="0">
                <a:latin typeface="+mj-lt"/>
                <a:ea typeface="맑은 고딕" panose="020B0503020000020004" pitchFamily="50" charset="-127"/>
              </a:rPr>
              <a:t> </a:t>
            </a:r>
            <a:r>
              <a:rPr lang="ko-KR" altLang="en-US" sz="2500" dirty="0">
                <a:latin typeface="+mj-lt"/>
                <a:ea typeface="맑은 고딕" panose="020B0503020000020004" pitchFamily="50" charset="-127"/>
              </a:rPr>
              <a:t>기획안</a:t>
            </a:r>
            <a:r>
              <a:rPr lang="en-US" altLang="ko-KR" sz="2500" dirty="0">
                <a:latin typeface="+mj-lt"/>
                <a:ea typeface="맑은 고딕" panose="020B0503020000020004" pitchFamily="50" charset="-127"/>
              </a:rPr>
              <a:t>(</a:t>
            </a:r>
            <a:r>
              <a:rPr lang="ko-KR" altLang="en-US" sz="2500" dirty="0">
                <a:latin typeface="+mj-lt"/>
                <a:ea typeface="맑은 고딕" panose="020B0503020000020004" pitchFamily="50" charset="-127"/>
              </a:rPr>
              <a:t>양식</a:t>
            </a:r>
            <a:r>
              <a:rPr lang="en-US" altLang="ko-KR" sz="2500" dirty="0">
                <a:latin typeface="+mj-lt"/>
                <a:ea typeface="맑은 고딕" panose="020B0503020000020004" pitchFamily="50" charset="-127"/>
              </a:rPr>
              <a:t>) </a:t>
            </a:r>
            <a:r>
              <a:rPr lang="ko-KR" altLang="en-US" sz="2500" dirty="0">
                <a:latin typeface="+mj-lt"/>
                <a:ea typeface="맑은 고딕" panose="020B0503020000020004" pitchFamily="50" charset="-127"/>
              </a:rPr>
              <a:t>안내사항</a:t>
            </a:r>
            <a:endParaRPr lang="en-US" altLang="ko-KR" sz="2500" dirty="0">
              <a:latin typeface="+mj-lt"/>
              <a:ea typeface="맑은 고딕" panose="020B0503020000020004" pitchFamily="50" charset="-127"/>
            </a:endParaRPr>
          </a:p>
          <a:p>
            <a:pPr algn="ctr"/>
            <a:endParaRPr lang="en-US" altLang="ko-KR" sz="2000" dirty="0">
              <a:latin typeface="+mj-lt"/>
              <a:ea typeface="맑은 고딕" panose="020B0503020000020004" pitchFamily="50" charset="-127"/>
            </a:endParaRPr>
          </a:p>
          <a:p>
            <a:pPr algn="ctr"/>
            <a:endParaRPr lang="en-US" altLang="ko-KR" sz="2000" dirty="0">
              <a:latin typeface="+mj-lt"/>
              <a:ea typeface="맑은 고딕" panose="020B0503020000020004" pitchFamily="50" charset="-127"/>
            </a:endParaRPr>
          </a:p>
          <a:p>
            <a:pPr marL="457200" indent="-457200" algn="ctr">
              <a:buAutoNum type="arabicPeriod"/>
            </a:pPr>
            <a:endParaRPr lang="en-US" altLang="ko-KR" sz="2000" dirty="0">
              <a:latin typeface="+mj-lt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dirty="0">
                <a:latin typeface="+mj-lt"/>
                <a:ea typeface="맑은 고딕" panose="020B0503020000020004" pitchFamily="50" charset="-127"/>
              </a:rPr>
              <a:t>3</a:t>
            </a:r>
            <a:r>
              <a:rPr lang="ko-KR" altLang="en-US" sz="2000" dirty="0" smtClean="0">
                <a:latin typeface="+mj-lt"/>
                <a:ea typeface="맑은 고딕" panose="020B0503020000020004" pitchFamily="50" charset="-127"/>
              </a:rPr>
              <a:t>쪽부터는 </a:t>
            </a:r>
            <a:r>
              <a:rPr lang="ko-KR" altLang="en-US" sz="2000" dirty="0" err="1" smtClean="0">
                <a:latin typeface="+mj-lt"/>
                <a:ea typeface="맑은 고딕" panose="020B0503020000020004" pitchFamily="50" charset="-127"/>
              </a:rPr>
              <a:t>기획안</a:t>
            </a:r>
            <a:r>
              <a:rPr lang="ko-KR" altLang="en-US" sz="2000" dirty="0" smtClean="0">
                <a:latin typeface="+mj-lt"/>
                <a:ea typeface="맑은 고딕" panose="020B0503020000020004" pitchFamily="50" charset="-127"/>
              </a:rPr>
              <a:t> 작성을 위한 가이드라인입니다</a:t>
            </a:r>
            <a:r>
              <a:rPr lang="en-US" altLang="ko-KR" sz="2000" dirty="0">
                <a:latin typeface="+mj-lt"/>
                <a:ea typeface="맑은 고딕" panose="020B0503020000020004" pitchFamily="50" charset="-127"/>
              </a:rPr>
              <a:t>. </a:t>
            </a:r>
          </a:p>
          <a:p>
            <a:pPr algn="ctr"/>
            <a:endParaRPr lang="en-US" altLang="ko-KR" sz="2000" dirty="0">
              <a:latin typeface="+mj-lt"/>
              <a:ea typeface="맑은 고딕" panose="020B0503020000020004" pitchFamily="50" charset="-127"/>
            </a:endParaRPr>
          </a:p>
          <a:p>
            <a:pPr algn="ctr"/>
            <a:r>
              <a:rPr lang="ko-KR" altLang="en-US" sz="2000" dirty="0">
                <a:latin typeface="+mj-lt"/>
                <a:ea typeface="맑은 고딕" panose="020B0503020000020004" pitchFamily="50" charset="-127"/>
              </a:rPr>
              <a:t>필요할 경우 서식을 변경하여 제출할 수 있습니다</a:t>
            </a:r>
            <a:r>
              <a:rPr lang="en-US" altLang="ko-KR" sz="2000" dirty="0">
                <a:latin typeface="+mj-lt"/>
                <a:ea typeface="맑은 고딕" panose="020B0503020000020004" pitchFamily="50" charset="-127"/>
              </a:rPr>
              <a:t>.</a:t>
            </a:r>
          </a:p>
          <a:p>
            <a:pPr algn="ctr"/>
            <a:endParaRPr lang="en-US" altLang="ko-KR" sz="2000" dirty="0">
              <a:latin typeface="+mj-lt"/>
              <a:ea typeface="맑은 고딕" panose="020B0503020000020004" pitchFamily="50" charset="-127"/>
            </a:endParaRPr>
          </a:p>
          <a:p>
            <a:pPr algn="ctr"/>
            <a:r>
              <a:rPr lang="ko-KR" altLang="en-US" sz="2000" dirty="0">
                <a:latin typeface="+mj-lt"/>
                <a:ea typeface="맑은 고딕" panose="020B0503020000020004" pitchFamily="50" charset="-127"/>
              </a:rPr>
              <a:t>심사기준은 아래 표를 </a:t>
            </a:r>
            <a:r>
              <a:rPr lang="ko-KR" altLang="en-US" sz="2000" dirty="0" smtClean="0">
                <a:latin typeface="+mj-lt"/>
                <a:ea typeface="맑은 고딕" panose="020B0503020000020004" pitchFamily="50" charset="-127"/>
              </a:rPr>
              <a:t>참고하시기 바랍니다</a:t>
            </a:r>
            <a:r>
              <a:rPr lang="en-US" altLang="ko-KR" sz="2000" dirty="0" smtClean="0">
                <a:latin typeface="+mj-lt"/>
                <a:ea typeface="맑은 고딕" panose="020B0503020000020004" pitchFamily="50" charset="-127"/>
              </a:rPr>
              <a:t>.</a:t>
            </a:r>
            <a:endParaRPr lang="en-US" altLang="ko-KR" sz="2000" dirty="0">
              <a:latin typeface="+mj-lt"/>
              <a:ea typeface="맑은 고딕" panose="020B0503020000020004" pitchFamily="50" charset="-127"/>
            </a:endParaRPr>
          </a:p>
        </p:txBody>
      </p:sp>
      <p:graphicFrame>
        <p:nvGraphicFramePr>
          <p:cNvPr id="6" name="표 6">
            <a:extLst>
              <a:ext uri="{FF2B5EF4-FFF2-40B4-BE49-F238E27FC236}">
                <a16:creationId xmlns:a16="http://schemas.microsoft.com/office/drawing/2014/main" id="{7CC8DAED-5B97-4301-8115-A0F01C7DAE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068236"/>
              </p:ext>
            </p:extLst>
          </p:nvPr>
        </p:nvGraphicFramePr>
        <p:xfrm>
          <a:off x="1422401" y="4690531"/>
          <a:ext cx="9347198" cy="1319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14">
                  <a:extLst>
                    <a:ext uri="{9D8B030D-6E8A-4147-A177-3AD203B41FA5}">
                      <a16:colId xmlns:a16="http://schemas.microsoft.com/office/drawing/2014/main" val="2344557365"/>
                    </a:ext>
                  </a:extLst>
                </a:gridCol>
                <a:gridCol w="1335314">
                  <a:extLst>
                    <a:ext uri="{9D8B030D-6E8A-4147-A177-3AD203B41FA5}">
                      <a16:colId xmlns:a16="http://schemas.microsoft.com/office/drawing/2014/main" val="1739234414"/>
                    </a:ext>
                  </a:extLst>
                </a:gridCol>
                <a:gridCol w="1335314">
                  <a:extLst>
                    <a:ext uri="{9D8B030D-6E8A-4147-A177-3AD203B41FA5}">
                      <a16:colId xmlns:a16="http://schemas.microsoft.com/office/drawing/2014/main" val="3105827750"/>
                    </a:ext>
                  </a:extLst>
                </a:gridCol>
                <a:gridCol w="1335314">
                  <a:extLst>
                    <a:ext uri="{9D8B030D-6E8A-4147-A177-3AD203B41FA5}">
                      <a16:colId xmlns:a16="http://schemas.microsoft.com/office/drawing/2014/main" val="1027147470"/>
                    </a:ext>
                  </a:extLst>
                </a:gridCol>
                <a:gridCol w="1335314">
                  <a:extLst>
                    <a:ext uri="{9D8B030D-6E8A-4147-A177-3AD203B41FA5}">
                      <a16:colId xmlns:a16="http://schemas.microsoft.com/office/drawing/2014/main" val="1593944436"/>
                    </a:ext>
                  </a:extLst>
                </a:gridCol>
                <a:gridCol w="1335314">
                  <a:extLst>
                    <a:ext uri="{9D8B030D-6E8A-4147-A177-3AD203B41FA5}">
                      <a16:colId xmlns:a16="http://schemas.microsoft.com/office/drawing/2014/main" val="783584671"/>
                    </a:ext>
                  </a:extLst>
                </a:gridCol>
                <a:gridCol w="1335314">
                  <a:extLst>
                    <a:ext uri="{9D8B030D-6E8A-4147-A177-3AD203B41FA5}">
                      <a16:colId xmlns:a16="http://schemas.microsoft.com/office/drawing/2014/main" val="2783097087"/>
                    </a:ext>
                  </a:extLst>
                </a:gridCol>
              </a:tblGrid>
              <a:tr h="6460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문제인식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캠페인 메시지 및 </a:t>
                      </a:r>
                      <a:r>
                        <a:rPr lang="ko-KR" altLang="en-US" sz="1400" dirty="0" err="1"/>
                        <a:t>전달력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지역 연계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/>
                        <a:t>확산성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실행 가능성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해양</a:t>
                      </a:r>
                      <a:r>
                        <a:rPr lang="en-US" altLang="ko-KR" sz="1400" dirty="0"/>
                        <a:t>.</a:t>
                      </a:r>
                      <a:r>
                        <a:rPr lang="ko-KR" altLang="en-US" sz="1400" dirty="0"/>
                        <a:t>수상 </a:t>
                      </a:r>
                      <a:endParaRPr lang="en-US" altLang="ko-KR" sz="1400" dirty="0"/>
                    </a:p>
                    <a:p>
                      <a:pPr algn="ctr" latinLnBrk="1"/>
                      <a:r>
                        <a:rPr lang="ko-KR" altLang="en-US" sz="1400" dirty="0"/>
                        <a:t>안전관련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/>
                        <a:t>총점</a:t>
                      </a:r>
                      <a:endParaRPr lang="en-US" altLang="ko-K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0195859"/>
                  </a:ext>
                </a:extLst>
              </a:tr>
              <a:tr h="67377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20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20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20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20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10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10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100</a:t>
                      </a:r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99363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887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CB2BBE4-258B-D4BE-F9D3-6312AAB76DB7}"/>
              </a:ext>
            </a:extLst>
          </p:cNvPr>
          <p:cNvSpPr txBox="1"/>
          <p:nvPr/>
        </p:nvSpPr>
        <p:spPr>
          <a:xfrm>
            <a:off x="136707" y="183620"/>
            <a:ext cx="36022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500" dirty="0">
                <a:solidFill>
                  <a:srgbClr val="0070C0"/>
                </a:solidFill>
                <a:latin typeface="+mj-lt"/>
                <a:ea typeface="맑은 고딕" panose="020B0503020000020004" pitchFamily="50" charset="-127"/>
              </a:rPr>
              <a:t>(</a:t>
            </a:r>
            <a:r>
              <a:rPr lang="ko-KR" altLang="en-US" sz="2500" dirty="0">
                <a:solidFill>
                  <a:srgbClr val="0070C0"/>
                </a:solidFill>
                <a:latin typeface="+mj-lt"/>
                <a:ea typeface="맑은 고딕" panose="020B0503020000020004" pitchFamily="50" charset="-127"/>
              </a:rPr>
              <a:t>참고</a:t>
            </a:r>
            <a:r>
              <a:rPr lang="en-US" altLang="ko-KR" sz="2500" dirty="0">
                <a:solidFill>
                  <a:srgbClr val="0070C0"/>
                </a:solidFill>
                <a:latin typeface="+mj-lt"/>
                <a:ea typeface="맑은 고딕" panose="020B0503020000020004" pitchFamily="50" charset="-127"/>
              </a:rPr>
              <a:t>) </a:t>
            </a:r>
            <a:r>
              <a:rPr lang="ko-KR" altLang="en-US" sz="2500" dirty="0">
                <a:solidFill>
                  <a:srgbClr val="0070C0"/>
                </a:solidFill>
                <a:latin typeface="+mj-lt"/>
                <a:ea typeface="맑은 고딕" panose="020B0503020000020004" pitchFamily="50" charset="-127"/>
              </a:rPr>
              <a:t>캠페인 주제 예시</a:t>
            </a:r>
            <a:endParaRPr lang="en-US" altLang="ko-KR" sz="2000" dirty="0">
              <a:solidFill>
                <a:srgbClr val="0070C0"/>
              </a:solidFill>
              <a:latin typeface="+mj-lt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15CC90B-4D31-4FF7-9F57-91088AD2E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417" y="660674"/>
            <a:ext cx="8369166" cy="606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86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9E046-9AE6-1743-0A01-42E5589275B1}"/>
              </a:ext>
            </a:extLst>
          </p:cNvPr>
          <p:cNvSpPr txBox="1"/>
          <p:nvPr/>
        </p:nvSpPr>
        <p:spPr>
          <a:xfrm>
            <a:off x="3623210" y="3105835"/>
            <a:ext cx="49455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dirty="0">
                <a:latin typeface="+mj-lt"/>
                <a:ea typeface="맑은 고딕" panose="020B0503020000020004" pitchFamily="50" charset="-127"/>
              </a:rPr>
              <a:t>2025 </a:t>
            </a:r>
            <a:r>
              <a:rPr lang="ko-KR" altLang="en-US" sz="2000" dirty="0">
                <a:latin typeface="+mj-lt"/>
                <a:ea typeface="맑은 고딕" panose="020B0503020000020004" pitchFamily="50" charset="-127"/>
              </a:rPr>
              <a:t>안전실천 캠퍼스</a:t>
            </a:r>
            <a:r>
              <a:rPr lang="en-US" altLang="ko-KR" sz="2000" dirty="0">
                <a:latin typeface="+mj-lt"/>
                <a:ea typeface="맑은 고딕" panose="020B0503020000020004" pitchFamily="50" charset="-127"/>
              </a:rPr>
              <a:t> </a:t>
            </a:r>
            <a:r>
              <a:rPr lang="ko-KR" altLang="en-US" sz="2000" dirty="0">
                <a:latin typeface="+mj-lt"/>
                <a:ea typeface="맑은 고딕" panose="020B0503020000020004" pitchFamily="50" charset="-127"/>
              </a:rPr>
              <a:t>지원</a:t>
            </a:r>
            <a:r>
              <a:rPr lang="en-US" altLang="ko-KR" sz="2000" dirty="0">
                <a:latin typeface="+mj-lt"/>
                <a:ea typeface="맑은 고딕" panose="020B0503020000020004" pitchFamily="50" charset="-127"/>
              </a:rPr>
              <a:t> </a:t>
            </a:r>
            <a:r>
              <a:rPr lang="ko-KR" altLang="en-US" sz="2000" dirty="0">
                <a:latin typeface="+mj-lt"/>
                <a:ea typeface="맑은 고딕" panose="020B0503020000020004" pitchFamily="50" charset="-127"/>
              </a:rPr>
              <a:t>기획안 </a:t>
            </a:r>
            <a:r>
              <a:rPr lang="en-US" altLang="ko-KR" sz="2000" dirty="0">
                <a:latin typeface="+mj-lt"/>
                <a:ea typeface="맑은 고딕" panose="020B0503020000020004" pitchFamily="50" charset="-127"/>
              </a:rPr>
              <a:t>(</a:t>
            </a:r>
            <a:r>
              <a:rPr lang="ko-KR" altLang="en-US" sz="2000" dirty="0">
                <a:latin typeface="+mj-lt"/>
                <a:ea typeface="맑은 고딕" panose="020B0503020000020004" pitchFamily="50" charset="-127"/>
              </a:rPr>
              <a:t>양식</a:t>
            </a:r>
            <a:r>
              <a:rPr lang="en-US" altLang="ko-KR" sz="2000" dirty="0">
                <a:latin typeface="+mj-lt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732170-E3E8-57AC-6764-94E71C798E5A}"/>
              </a:ext>
            </a:extLst>
          </p:cNvPr>
          <p:cNvSpPr txBox="1"/>
          <p:nvPr/>
        </p:nvSpPr>
        <p:spPr>
          <a:xfrm>
            <a:off x="-74539" y="0"/>
            <a:ext cx="1083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dirty="0">
                <a:latin typeface="+mj-lt"/>
                <a:ea typeface="맑은 고딕" panose="020B0503020000020004" pitchFamily="50" charset="-127"/>
              </a:rPr>
              <a:t>#0 </a:t>
            </a:r>
            <a:r>
              <a:rPr lang="ko-KR" altLang="en-US" sz="2000" dirty="0">
                <a:latin typeface="+mj-lt"/>
                <a:ea typeface="맑은 고딕" panose="020B0503020000020004" pitchFamily="50" charset="-127"/>
              </a:rPr>
              <a:t>표지</a:t>
            </a:r>
            <a:endParaRPr lang="en-US" altLang="ko-KR" sz="2000" dirty="0">
              <a:latin typeface="+mj-lt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1584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9E046-9AE6-1743-0A01-42E5589275B1}"/>
              </a:ext>
            </a:extLst>
          </p:cNvPr>
          <p:cNvSpPr txBox="1"/>
          <p:nvPr/>
        </p:nvSpPr>
        <p:spPr>
          <a:xfrm>
            <a:off x="3124682" y="3105835"/>
            <a:ext cx="59426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교내외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및 지역사회에 당면한 안전 문제 상황 분석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732170-E3E8-57AC-6764-94E71C798E5A}"/>
              </a:ext>
            </a:extLst>
          </p:cNvPr>
          <p:cNvSpPr txBox="1"/>
          <p:nvPr/>
        </p:nvSpPr>
        <p:spPr>
          <a:xfrm>
            <a:off x="0" y="0"/>
            <a:ext cx="1596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#1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상황분석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0538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9E046-9AE6-1743-0A01-42E5589275B1}"/>
              </a:ext>
            </a:extLst>
          </p:cNvPr>
          <p:cNvSpPr txBox="1"/>
          <p:nvPr/>
        </p:nvSpPr>
        <p:spPr>
          <a:xfrm>
            <a:off x="4157020" y="3105835"/>
            <a:ext cx="3877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문제상황에 따른 해결 방안 제시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732170-E3E8-57AC-6764-94E71C798E5A}"/>
              </a:ext>
            </a:extLst>
          </p:cNvPr>
          <p:cNvSpPr txBox="1"/>
          <p:nvPr/>
        </p:nvSpPr>
        <p:spPr>
          <a:xfrm>
            <a:off x="0" y="0"/>
            <a:ext cx="16866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#2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해결 방안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39847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9E046-9AE6-1743-0A01-42E5589275B1}"/>
              </a:ext>
            </a:extLst>
          </p:cNvPr>
          <p:cNvSpPr txBox="1"/>
          <p:nvPr/>
        </p:nvSpPr>
        <p:spPr>
          <a:xfrm>
            <a:off x="3381176" y="3105835"/>
            <a:ext cx="54296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문제의 해결 방안이 될 캠페인 소개 및 메시지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732170-E3E8-57AC-6764-94E71C798E5A}"/>
              </a:ext>
            </a:extLst>
          </p:cNvPr>
          <p:cNvSpPr txBox="1"/>
          <p:nvPr/>
        </p:nvSpPr>
        <p:spPr>
          <a:xfrm>
            <a:off x="0" y="0"/>
            <a:ext cx="1943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#3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캠페인 소개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80474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9E046-9AE6-1743-0A01-42E5589275B1}"/>
              </a:ext>
            </a:extLst>
          </p:cNvPr>
          <p:cNvSpPr txBox="1"/>
          <p:nvPr/>
        </p:nvSpPr>
        <p:spPr>
          <a:xfrm>
            <a:off x="4631519" y="3105835"/>
            <a:ext cx="2929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캠페인을 통한 기대효과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732170-E3E8-57AC-6764-94E71C798E5A}"/>
              </a:ext>
            </a:extLst>
          </p:cNvPr>
          <p:cNvSpPr txBox="1"/>
          <p:nvPr/>
        </p:nvSpPr>
        <p:spPr>
          <a:xfrm>
            <a:off x="0" y="0"/>
            <a:ext cx="1596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#4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기대효과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54916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9E046-9AE6-1743-0A01-42E5589275B1}"/>
              </a:ext>
            </a:extLst>
          </p:cNvPr>
          <p:cNvSpPr txBox="1"/>
          <p:nvPr/>
        </p:nvSpPr>
        <p:spPr>
          <a:xfrm>
            <a:off x="2827348" y="3105835"/>
            <a:ext cx="65373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구체적인 캠페인 실행 방안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오프라인 부스 운영 시 구성 물품 및 참여 프로세스 등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732170-E3E8-57AC-6764-94E71C798E5A}"/>
              </a:ext>
            </a:extLst>
          </p:cNvPr>
          <p:cNvSpPr txBox="1"/>
          <p:nvPr/>
        </p:nvSpPr>
        <p:spPr>
          <a:xfrm>
            <a:off x="0" y="0"/>
            <a:ext cx="1596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#5 </a:t>
            </a:r>
            <a:r>
              <a:rPr lang="ko-KR" altLang="en-US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실행방안</a:t>
            </a:r>
            <a:endParaRPr lang="en-US" altLang="ko-KR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65005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126</Words>
  <Application>Microsoft Office PowerPoint</Application>
  <PresentationFormat>와이드스크린</PresentationFormat>
  <Paragraphs>38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1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남규</dc:creator>
  <cp:lastModifiedBy>외부망</cp:lastModifiedBy>
  <cp:revision>19</cp:revision>
  <cp:lastPrinted>2025-06-11T02:29:26Z</cp:lastPrinted>
  <dcterms:created xsi:type="dcterms:W3CDTF">2023-05-26T06:14:56Z</dcterms:created>
  <dcterms:modified xsi:type="dcterms:W3CDTF">2025-06-13T01:27:52Z</dcterms:modified>
</cp:coreProperties>
</file>