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8" r:id="rId3"/>
    <p:sldId id="257" r:id="rId4"/>
  </p:sldIdLst>
  <p:sldSz cx="6858000" cy="9906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97" userDrawn="1">
          <p15:clr>
            <a:srgbClr val="A4A3A4"/>
          </p15:clr>
        </p15:guide>
        <p15:guide id="2" pos="40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040" autoAdjust="0"/>
    <p:restoredTop sz="94660"/>
  </p:normalViewPr>
  <p:slideViewPr>
    <p:cSldViewPr snapToGrid="0">
      <p:cViewPr varScale="1">
        <p:scale>
          <a:sx n="78" d="100"/>
          <a:sy n="78" d="100"/>
        </p:scale>
        <p:origin x="1014" y="102"/>
      </p:cViewPr>
      <p:guideLst>
        <p:guide orient="horz" pos="897"/>
        <p:guide pos="406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DCC44-19CF-4BA1-AD29-022CF836F3A7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F1E1-C4EF-4711-B19E-5F9B4B23642F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그림 7"/>
          <p:cNvPicPr preferRelativeResize="0"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982" y="108284"/>
            <a:ext cx="1094702" cy="362331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259780" y="574080"/>
            <a:ext cx="6337572" cy="9097540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1906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DCC44-19CF-4BA1-AD29-022CF836F3A7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F1E1-C4EF-4711-B19E-5F9B4B2364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23718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DCC44-19CF-4BA1-AD29-022CF836F3A7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F1E1-C4EF-4711-B19E-5F9B4B2364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3433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DCC44-19CF-4BA1-AD29-022CF836F3A7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F1E1-C4EF-4711-B19E-5F9B4B2364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919055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DCC44-19CF-4BA1-AD29-022CF836F3A7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F1E1-C4EF-4711-B19E-5F9B4B2364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8534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DCC44-19CF-4BA1-AD29-022CF836F3A7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F1E1-C4EF-4711-B19E-5F9B4B2364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0323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DCC44-19CF-4BA1-AD29-022CF836F3A7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F1E1-C4EF-4711-B19E-5F9B4B2364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7386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DCC44-19CF-4BA1-AD29-022CF836F3A7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F1E1-C4EF-4711-B19E-5F9B4B2364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4188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DCC44-19CF-4BA1-AD29-022CF836F3A7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F1E1-C4EF-4711-B19E-5F9B4B2364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5818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DCC44-19CF-4BA1-AD29-022CF836F3A7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F1E1-C4EF-4711-B19E-5F9B4B2364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480896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BDCC44-19CF-4BA1-AD29-022CF836F3A7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5F1E1-C4EF-4711-B19E-5F9B4B2364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4793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BDCC44-19CF-4BA1-AD29-022CF836F3A7}" type="datetimeFigureOut">
              <a:rPr lang="ko-KR" altLang="en-US" smtClean="0"/>
              <a:t>2019-03-11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5F1E1-C4EF-4711-B19E-5F9B4B23642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3834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0639172"/>
              </p:ext>
            </p:extLst>
          </p:nvPr>
        </p:nvGraphicFramePr>
        <p:xfrm>
          <a:off x="388047" y="962524"/>
          <a:ext cx="6081908" cy="45758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85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7580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4569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420774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1420774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</a:tblGrid>
              <a:tr h="349015"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접수번호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※</a:t>
                      </a:r>
                      <a:r>
                        <a:rPr lang="ko-KR" altLang="en-US" sz="1200" b="0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접수처에서 기재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2686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참가구분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□ 개인     □ 팀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팀명 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200" b="1" baseline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인원수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/     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명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22686">
                <a:tc rowSpan="6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신청자</a:t>
                      </a:r>
                      <a:endParaRPr lang="en-US" altLang="ko-KR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팀장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성명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226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SamsungOneKoreanOTF 500" pitchFamily="34" charset="-127"/>
                        <a:ea typeface="SamsungOneKoreanOTF 500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생년월일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226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SamsungOneKoreanOTF 500" pitchFamily="34" charset="-127"/>
                        <a:ea typeface="SamsungOneKoreanOTF 500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소속</a:t>
                      </a:r>
                      <a:endParaRPr lang="en-US" altLang="ko-KR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200" b="0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대학</a:t>
                      </a:r>
                      <a:r>
                        <a:rPr lang="en-US" altLang="ko-KR" sz="1200" b="0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200" b="0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)/</a:t>
                      </a:r>
                      <a:r>
                        <a:rPr lang="ko-KR" altLang="en-US" sz="1200" b="0" i="1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전공학과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226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SamsungOneKoreanOTF 500" pitchFamily="34" charset="-127"/>
                        <a:ea typeface="SamsungOneKoreanOTF 500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주소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200" b="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주민등록등본상 주소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226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SamsungOneKoreanOTF 500" pitchFamily="34" charset="-127"/>
                        <a:ea typeface="SamsungOneKoreanOTF 500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연락처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200" b="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휴대폰 번호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226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SamsungOneKoreanOTF 500" pitchFamily="34" charset="-127"/>
                        <a:ea typeface="SamsungOneKoreanOTF 500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E-mail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4226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성명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연락처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휴대폰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소속대학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)/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전공학과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4226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팀원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200"/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2268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팀원</a:t>
                      </a:r>
                      <a:r>
                        <a:rPr lang="en-US" altLang="ko-KR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sz="1200" dirty="0"/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85009" y="474579"/>
            <a:ext cx="6080400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부동산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114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창사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20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주년 기념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Big Data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공모전 참가신청서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9894597"/>
              </p:ext>
            </p:extLst>
          </p:nvPr>
        </p:nvGraphicFramePr>
        <p:xfrm>
          <a:off x="382280" y="5645914"/>
          <a:ext cx="6081908" cy="8200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46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5728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1001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응모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부문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□ 빅데이터를 활용한 부동산 시장 분석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10018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□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REPS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의 신규 서비스 제안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945971"/>
              </p:ext>
            </p:extLst>
          </p:nvPr>
        </p:nvGraphicFramePr>
        <p:xfrm>
          <a:off x="389718" y="8677445"/>
          <a:ext cx="6081907" cy="86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7187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894120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89412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9412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89412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89412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89412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471198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공모전</a:t>
                      </a:r>
                      <a:endParaRPr lang="en-US" altLang="ko-KR" sz="12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정보</a:t>
                      </a:r>
                      <a:endParaRPr lang="en-US" altLang="ko-KR" sz="12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취득</a:t>
                      </a:r>
                      <a:endParaRPr lang="en-US" altLang="ko-KR" sz="1200" b="1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경로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부동산</a:t>
                      </a: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114</a:t>
                      </a:r>
                    </a:p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홈페이지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SNS </a:t>
                      </a: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광고</a:t>
                      </a:r>
                      <a:endParaRPr lang="en-US" altLang="ko-KR" sz="1100" b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페이스북</a:t>
                      </a:r>
                      <a:r>
                        <a:rPr lang="en-US" altLang="ko-KR" sz="1100" b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>
                          <a:solidFill>
                            <a:schemeClr val="tx1"/>
                          </a:solidFill>
                        </a:rPr>
                        <a:t>공모전</a:t>
                      </a:r>
                      <a:endParaRPr lang="en-US" altLang="ko-KR" sz="1100" b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100" b="0">
                          <a:solidFill>
                            <a:schemeClr val="tx1"/>
                          </a:solidFill>
                        </a:rPr>
                        <a:t>사이트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>
                          <a:solidFill>
                            <a:schemeClr val="tx1"/>
                          </a:solidFill>
                        </a:rPr>
                        <a:t>대학교</a:t>
                      </a:r>
                      <a:endParaRPr lang="en-US" altLang="ko-KR" sz="1100" b="0">
                        <a:solidFill>
                          <a:schemeClr val="tx1"/>
                        </a:solidFill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>
                          <a:solidFill>
                            <a:schemeClr val="tx1"/>
                          </a:solidFill>
                        </a:rPr>
                        <a:t>포털 사이트</a:t>
                      </a:r>
                      <a:endParaRPr lang="en-US" altLang="ko-KR" sz="1100" b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100" b="0">
                          <a:solidFill>
                            <a:schemeClr val="tx1"/>
                          </a:solidFill>
                        </a:rPr>
                        <a:t>커뮤니티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>
                          <a:solidFill>
                            <a:schemeClr val="tx1"/>
                          </a:solidFill>
                        </a:rPr>
                        <a:t>기타</a:t>
                      </a:r>
                      <a:endParaRPr lang="en-US" altLang="ko-KR" sz="1100" b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100" b="0">
                          <a:solidFill>
                            <a:schemeClr val="tx1"/>
                          </a:solidFill>
                        </a:rPr>
                        <a:t>(                      )</a:t>
                      </a:r>
                      <a:endParaRPr lang="ko-KR" altLang="en-US" sz="1100" b="0">
                        <a:solidFill>
                          <a:schemeClr val="tx1"/>
                        </a:solidFill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4945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/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dirty="0"/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1800759"/>
              </p:ext>
            </p:extLst>
          </p:nvPr>
        </p:nvGraphicFramePr>
        <p:xfrm>
          <a:off x="378264" y="6604416"/>
          <a:ext cx="6081908" cy="191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864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35326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1360484"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위와 같이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『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부동산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114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창사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주년 기념 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Big</a:t>
                      </a:r>
                      <a:r>
                        <a:rPr lang="en-US" altLang="ko-KR" sz="1200" b="0" baseline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Data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공모전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』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에 참가를 신청합니다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ctr" latinLnBrk="1"/>
                      <a:endParaRPr lang="en-US" altLang="ko-KR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                      2019 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년       월       일  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                              신청자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팀장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                       (</a:t>
                      </a:r>
                      <a:r>
                        <a:rPr lang="ko-KR" altLang="en-US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인</a:t>
                      </a:r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    </a:t>
                      </a:r>
                    </a:p>
                    <a:p>
                      <a:pPr algn="ctr" latinLnBrk="1"/>
                      <a:endParaRPr lang="en-US" altLang="ko-KR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en-US" altLang="ko-KR" sz="1200" b="0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부동산일일사 대표이사 귀중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8967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첨부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latinLnBrk="1">
                        <a:buNone/>
                      </a:pPr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1.</a:t>
                      </a:r>
                      <a:r>
                        <a:rPr lang="en-US" altLang="ko-KR" sz="1200" b="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개인정보 수집・이용 및 공모전 참가에 대한 동의서</a:t>
                      </a:r>
                      <a:endParaRPr lang="en-US" altLang="ko-KR" sz="1200" b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marL="0" indent="0" algn="l" latinLnBrk="1">
                        <a:buNone/>
                      </a:pPr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부동산</a:t>
                      </a:r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114 "REPS </a:t>
                      </a:r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솔루션</a:t>
                      </a:r>
                      <a:r>
                        <a:rPr lang="en-US" altLang="ko-KR" sz="12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" </a:t>
                      </a:r>
                      <a:r>
                        <a:rPr lang="ko-KR" altLang="en-US" sz="1200" b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사용에 관한 서약서</a:t>
                      </a:r>
                      <a:endParaRPr lang="en-US" altLang="ko-KR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263620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257174" y="631962"/>
            <a:ext cx="63436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en-US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부동산</a:t>
            </a:r>
            <a:r>
              <a:rPr kumimoji="1" lang="en-US" altLang="ko-KR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114 </a:t>
            </a:r>
            <a:r>
              <a:rPr kumimoji="1" lang="ko-KR" altLang="en-US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창사 </a:t>
            </a:r>
            <a:r>
              <a:rPr kumimoji="1" lang="en-US" altLang="ko-KR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20</a:t>
            </a:r>
            <a:r>
              <a:rPr kumimoji="1" lang="ko-KR" altLang="en-US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주년 기념</a:t>
            </a:r>
            <a:r>
              <a:rPr kumimoji="1" lang="en-US" altLang="ko-KR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Big Data</a:t>
            </a:r>
            <a:r>
              <a:rPr kumimoji="1" lang="ko-KR" altLang="en-US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공모전</a:t>
            </a:r>
            <a:endParaRPr kumimoji="1" lang="en-US" altLang="ko-KR" sz="1400" b="1" u="sng" spc="-150" dirty="0">
              <a:solidFill>
                <a:srgbClr val="22222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ko-KR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개인정보 </a:t>
            </a:r>
            <a:r>
              <a:rPr kumimoji="1" lang="ko-KR" altLang="ko-KR" sz="1400" b="1" u="sng" spc="-150" dirty="0" err="1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수집</a:t>
            </a:r>
            <a:r>
              <a:rPr lang="ko-KR" altLang="en-US" sz="1400" u="sng" kern="100" err="1">
                <a:latin typeface="맑은 고딕" panose="020B0503020000020004" pitchFamily="50" charset="-127"/>
                <a:ea typeface="맑은 고딕" panose="020B0503020000020004" pitchFamily="50" charset="-127"/>
                <a:cs typeface="굴림"/>
              </a:rPr>
              <a:t>・</a:t>
            </a:r>
            <a:r>
              <a:rPr kumimoji="1" lang="ko-KR" altLang="en-US" sz="1400" b="1" u="sng" spc="-15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이용 </a:t>
            </a:r>
            <a:r>
              <a:rPr kumimoji="1" lang="ko-KR" altLang="en-US" sz="1400" b="1" u="sng" spc="-15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및 </a:t>
            </a:r>
            <a:r>
              <a:rPr kumimoji="1" lang="ko-KR" altLang="en-US" sz="1400" b="1" u="sng" spc="-15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공모전 참가에 대한 동의서</a:t>
            </a:r>
            <a:endParaRPr kumimoji="1" lang="en-US" altLang="ko-KR" sz="1400" u="sng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50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3669" y="22548"/>
            <a:ext cx="77923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첨부</a:t>
            </a: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endParaRPr lang="ko-KR" altLang="en-US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81016" y="1312896"/>
            <a:ext cx="34544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en-US" sz="14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■</a:t>
            </a:r>
            <a:r>
              <a:rPr kumimoji="1" lang="en-US" altLang="ko-KR" sz="1400" b="1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kumimoji="1" lang="ko-KR" altLang="en-US" sz="1400" b="1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개인정보 </a:t>
            </a:r>
            <a:r>
              <a:rPr kumimoji="1" lang="ko-KR" altLang="en-US" sz="1400" b="1" spc="-150" dirty="0" err="1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수집</a:t>
            </a:r>
            <a:r>
              <a:rPr lang="ko-KR" altLang="en-US" sz="1400" kern="100" dirty="0" err="1">
                <a:latin typeface="맑은 고딕" panose="020B0503020000020004" pitchFamily="50" charset="-127"/>
                <a:ea typeface="맑은 고딕" panose="020B0503020000020004" pitchFamily="50" charset="-127"/>
                <a:cs typeface="굴림"/>
              </a:rPr>
              <a:t>・</a:t>
            </a:r>
            <a:r>
              <a:rPr kumimoji="1" lang="ko-KR" altLang="en-US" sz="1400" b="1" spc="-150" dirty="0" err="1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이용</a:t>
            </a:r>
            <a:r>
              <a:rPr kumimoji="1" lang="ko-KR" altLang="en-US" sz="1400" b="1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동의</a:t>
            </a:r>
            <a:r>
              <a:rPr kumimoji="1" lang="en-US" altLang="ko-KR" sz="1400" b="1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endParaRPr kumimoji="1" lang="en-US" altLang="ko-KR" sz="1400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998318"/>
              </p:ext>
            </p:extLst>
          </p:nvPr>
        </p:nvGraphicFramePr>
        <p:xfrm>
          <a:off x="390994" y="1706032"/>
          <a:ext cx="6062193" cy="106227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2073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02073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020731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25875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수집항목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굴림"/>
                      </a:endParaRPr>
                    </a:p>
                  </a:txBody>
                  <a:tcPr marL="62898" marR="6289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수집 목적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굴림"/>
                      </a:endParaRPr>
                    </a:p>
                  </a:txBody>
                  <a:tcPr marL="62898" marR="6289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ko-KR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보유기간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굴림"/>
                      </a:endParaRPr>
                    </a:p>
                  </a:txBody>
                  <a:tcPr marL="62898" marR="6289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07779"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성명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생년월일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소속대학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원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)/</a:t>
                      </a:r>
                      <a:r>
                        <a:rPr lang="ko-KR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전공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주소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연락처</a:t>
                      </a:r>
                      <a:r>
                        <a:rPr lang="en-US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sz="1200" b="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전자메일주소</a:t>
                      </a:r>
                      <a:endParaRPr lang="en-US" altLang="ko-KR" sz="1200" b="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공모전 접수 및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kern="1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운영</a:t>
                      </a:r>
                      <a:r>
                        <a:rPr kumimoji="1" lang="ko-KR" altLang="en-US" sz="1200" dirty="0" err="1">
                          <a:solidFill>
                            <a:prstClr val="black"/>
                          </a:solidFill>
                          <a:latin typeface="맑은 고딕" pitchFamily="50" charset="-127"/>
                          <a:ea typeface="+mn-ea"/>
                          <a:cs typeface="Arial" pitchFamily="34" charset="0"/>
                        </a:rPr>
                        <a:t>∙</a:t>
                      </a:r>
                      <a:r>
                        <a:rPr lang="ko-KR" altLang="en-US" sz="1200" kern="1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관리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응모자 확인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수상작 선정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100" dirty="0" err="1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시상금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지급 등</a:t>
                      </a: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marL="171450" indent="-171450" algn="l"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en-US" altLang="ko-KR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REPS </a:t>
                      </a:r>
                      <a:r>
                        <a:rPr lang="ko-KR" altLang="en-US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솔루션 서비스 제공</a:t>
                      </a:r>
                      <a:endParaRPr lang="ko-KR" sz="12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>
                        <a:spcAft>
                          <a:spcPts val="0"/>
                        </a:spcAft>
                        <a:buFontTx/>
                        <a:buChar char="-"/>
                      </a:pPr>
                      <a:r>
                        <a:rPr lang="ko-KR" sz="1200" kern="10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공모전 당선작 선정 및 시상 등 절차 종료시까지</a:t>
                      </a:r>
                      <a:endParaRPr lang="en-US" altLang="ko-KR" sz="12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36000" marR="36000" marT="36000" marB="36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415329" y="2774416"/>
            <a:ext cx="60348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위 개인정보 </a:t>
            </a:r>
            <a:r>
              <a:rPr kumimoji="1" lang="ko-KR" altLang="en-US" sz="1200" dirty="0" err="1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수집・이용에</a:t>
            </a:r>
            <a:r>
              <a:rPr kumimoji="1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 </a:t>
            </a:r>
            <a:r>
              <a:rPr kumimoji="1" lang="ko-KR" altLang="en-US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대해 동의하십니까</a:t>
            </a:r>
            <a:r>
              <a:rPr kumimoji="1" lang="en-US" altLang="ko-KR" sz="12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? </a:t>
            </a:r>
            <a:r>
              <a:rPr kumimoji="1" lang="ko-KR" altLang="en-US" sz="1200" b="1" u="sng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동의함 □ 동의하지 않음 □</a:t>
            </a:r>
            <a:endParaRPr kumimoji="1" lang="ko-KR" altLang="en-US" sz="1200" b="1" u="sng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50" charset="-127"/>
            </a:endParaRPr>
          </a:p>
          <a:p>
            <a:pPr lvl="0" algn="just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en-US" altLang="ko-KR" sz="1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※ </a:t>
            </a:r>
            <a:r>
              <a:rPr kumimoji="1" lang="ko-KR" altLang="en-US" sz="1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귀하는 개인정보 </a:t>
            </a:r>
            <a:r>
              <a:rPr kumimoji="1" lang="ko-KR" altLang="en-US" sz="1200" dirty="0" err="1">
                <a:solidFill>
                  <a:srgbClr val="000000"/>
                </a:solidFill>
                <a:latin typeface="맑은 고딕" panose="020B0503020000020004" pitchFamily="50" charset="-127"/>
                <a:cs typeface="굴림" pitchFamily="50" charset="-127"/>
              </a:rPr>
              <a:t>수집・이용에</a:t>
            </a:r>
            <a:r>
              <a:rPr kumimoji="1" lang="ko-KR" altLang="en-US" sz="1200" dirty="0">
                <a:solidFill>
                  <a:srgbClr val="000000"/>
                </a:solidFill>
                <a:latin typeface="맑은 고딕" panose="020B0503020000020004" pitchFamily="50" charset="-127"/>
                <a:cs typeface="굴림" pitchFamily="50" charset="-127"/>
              </a:rPr>
              <a:t> </a:t>
            </a:r>
            <a:r>
              <a:rPr kumimoji="1" lang="ko-KR" altLang="en-US" sz="1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대한 동의를 거부할 수 있습니다</a:t>
            </a:r>
            <a:r>
              <a:rPr kumimoji="1" lang="en-US" altLang="ko-KR" sz="1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. </a:t>
            </a:r>
            <a:r>
              <a:rPr kumimoji="1" lang="ko-KR" altLang="en-US" sz="1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다만</a:t>
            </a:r>
            <a:r>
              <a:rPr kumimoji="1" lang="en-US" altLang="ko-KR" sz="1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, </a:t>
            </a:r>
            <a:r>
              <a:rPr kumimoji="1" lang="ko-KR" altLang="en-US" sz="1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이는 공모전 응모를 위해 필수적으로 제공되어야 하는 정보이므로</a:t>
            </a:r>
            <a:r>
              <a:rPr kumimoji="1" lang="en-US" altLang="ko-KR" sz="1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, </a:t>
            </a:r>
            <a:r>
              <a:rPr kumimoji="1" lang="ko-KR" altLang="en-US" sz="1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동의하지 않을 경우 본 공모전에 응모하실 수 없습니다</a:t>
            </a:r>
            <a:r>
              <a:rPr kumimoji="1" lang="en-US" altLang="ko-KR" sz="12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50" charset="-127"/>
              </a:rPr>
              <a:t>.</a:t>
            </a:r>
            <a:endParaRPr lang="ko-KR" altLang="en-US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59492" y="7614726"/>
            <a:ext cx="632665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en-US" sz="1200" b="1" spc="-15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상기 내용을 </a:t>
            </a:r>
            <a:r>
              <a:rPr kumimoji="1" lang="ko-KR" altLang="en-US" sz="1200" b="1" spc="-15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충분히 </a:t>
            </a:r>
            <a:r>
              <a:rPr kumimoji="1" lang="ko-KR" altLang="en-US" sz="1200" b="1" spc="-15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숙지했으며</a:t>
            </a:r>
            <a:r>
              <a:rPr kumimoji="1" lang="ko-KR" altLang="en-US" sz="1200" b="1" spc="-15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kumimoji="1" lang="ko-KR" altLang="en-US" sz="1200" b="1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이에 </a:t>
            </a:r>
            <a:r>
              <a:rPr kumimoji="1" lang="ko-KR" altLang="en-US" sz="1200" b="1" spc="-15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동의합니다</a:t>
            </a:r>
            <a:r>
              <a:rPr kumimoji="1" lang="en-US" altLang="ko-KR" sz="1200" b="1" spc="-15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. </a:t>
            </a:r>
            <a:endParaRPr kumimoji="1" lang="en-US" altLang="ko-KR" sz="1200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57174" y="8056933"/>
            <a:ext cx="6328977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2019 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년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_______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월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________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일       </a:t>
            </a:r>
            <a:endParaRPr kumimoji="1" lang="en-US" altLang="ko-KR" sz="1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endParaRPr kumimoji="1" lang="en-US" altLang="ko-KR" sz="1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lvl="0"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팀장 </a:t>
            </a:r>
            <a:r>
              <a:rPr kumimoji="1" lang="ko-KR" altLang="en-US" sz="1200" b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성명</a:t>
            </a:r>
            <a:r>
              <a:rPr kumimoji="1" lang="en-US" altLang="ko-KR" sz="1200" b="1">
                <a:solidFill>
                  <a:prstClr val="black"/>
                </a:solidFill>
                <a:latin typeface="맑은 고딕" panose="020B0503020000020004" pitchFamily="50" charset="-127"/>
                <a:cs typeface="Arial" pitchFamily="34" charset="0"/>
              </a:rPr>
              <a:t>___________________    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서명 또는 날인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팀원 </a:t>
            </a:r>
            <a:r>
              <a:rPr kumimoji="1" lang="ko-KR" altLang="en-US" sz="1200" b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성명</a:t>
            </a:r>
            <a:r>
              <a:rPr kumimoji="1" lang="en-US" altLang="ko-KR" sz="1200" b="1">
                <a:solidFill>
                  <a:prstClr val="black"/>
                </a:solidFill>
                <a:latin typeface="맑은 고딕" panose="020B0503020000020004" pitchFamily="50" charset="-127"/>
                <a:cs typeface="Arial" pitchFamily="34" charset="0"/>
              </a:rPr>
              <a:t>___________________    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서명 또는 날인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  <a:endParaRPr kumimoji="1" lang="en-US" altLang="ko-KR" sz="12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50" charset="-127"/>
            </a:endParaRPr>
          </a:p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팀원 </a:t>
            </a:r>
            <a:r>
              <a:rPr kumimoji="1" lang="ko-KR" altLang="en-US" sz="1200" b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성명</a:t>
            </a:r>
            <a:r>
              <a:rPr kumimoji="1" lang="en-US" altLang="ko-KR" sz="1200" b="1">
                <a:solidFill>
                  <a:prstClr val="black"/>
                </a:solidFill>
                <a:latin typeface="맑은 고딕" panose="020B0503020000020004" pitchFamily="50" charset="-127"/>
                <a:cs typeface="Arial" pitchFamily="34" charset="0"/>
              </a:rPr>
              <a:t>___________________    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서명 또는 날인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  <a:endParaRPr kumimoji="1" lang="en-US" altLang="ko-KR" sz="12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77302" y="3776722"/>
            <a:ext cx="3454450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en-US" sz="1400" b="1" spc="-15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■</a:t>
            </a:r>
            <a:r>
              <a:rPr kumimoji="1" lang="en-US" altLang="ko-KR" sz="1400" b="1" spc="-15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</a:t>
            </a:r>
            <a:r>
              <a:rPr kumimoji="1" lang="ko-KR" altLang="en-US" sz="1400" b="1" spc="-150" smtClean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공모전 참가에 대한 동의</a:t>
            </a:r>
            <a:r>
              <a:rPr kumimoji="1" lang="ko-KR" altLang="en-US" sz="1400" b="1" spc="-150" smtClean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서</a:t>
            </a:r>
            <a:endParaRPr kumimoji="1" lang="en-US" altLang="ko-KR" sz="1400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50" charset="-127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6397182"/>
              </p:ext>
            </p:extLst>
          </p:nvPr>
        </p:nvGraphicFramePr>
        <p:xfrm>
          <a:off x="390993" y="4162208"/>
          <a:ext cx="6062195" cy="345251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06219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34525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상기 공모와 </a:t>
                      </a:r>
                      <a:r>
                        <a:rPr lang="ko-KR" altLang="en-US" sz="1200" b="0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관련하여 </a:t>
                      </a:r>
                      <a:r>
                        <a:rPr lang="ko-KR" altLang="en-US" sz="1200" b="0" kern="1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주최측의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절차에 의한 객관적이고 공정한 공모 심사 진행을 통해 결정된 제반사항에 아무런 이의를 제기하지 않을 것과 필요 시 공모선정에 따른 증빙서류 제출 등 제반 유의사항을 준수할 것을 서약합니다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ko-KR" altLang="en-US" sz="12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공모전에 제출한 저작물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(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이하 ‘제출물’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)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에 대한 권리는 원칙적으로 응모자에게 있습니다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.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단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,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공모전 수상자는 제출물에 대한 저작재산권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(2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차적저작물 및 편집저작물을 작성하여 이용할 수 있는 권리를 포함함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)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을 주최자에게 허락하며 보완 또는 변형하여 활용하는 것에 대해 동의합니다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ko-KR" sz="12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제출물에 대한 일체의 법적 책임은 응모자에게 있습니다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.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제출물이 제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3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자의 지적재산권 및 기타 권리를 침해하였거나 표절 등 부당한 방법으로 작성된 것임이 밝혀진 경우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,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주최측은 입상 무효 처리는 물론 이미 지급된 상금 등을 환수할 있습니다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.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또한 이로 인해 부동산일일사 주식회사에 손해가 발생한 경우 응모자는 이를 배상할 책임을 부담합니다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endParaRPr lang="en-US" altLang="ko-KR" sz="12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참가신청서 </a:t>
                      </a:r>
                      <a:r>
                        <a:rPr lang="ko-KR" altLang="en-US" sz="1200" b="0" kern="10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및 </a:t>
                      </a:r>
                      <a:r>
                        <a:rPr lang="ko-KR" altLang="en-US" sz="1200" b="0" kern="1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동의서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내용이 사실임을 확인하며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,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허위사실 기재 등으로 인해 어떠한 문제가 발생했을 시 모든 책임은 본인에게 있음을 확인합니다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/>
                        </a:rPr>
                        <a:t>.</a:t>
                      </a:r>
                      <a:endParaRPr lang="ko-KR" sz="12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/>
                      </a:endParaRPr>
                    </a:p>
                  </a:txBody>
                  <a:tcPr marL="62898" marR="62898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61EAB37-8BB7-4DB3-AB5A-75B4C1B6D92D}"/>
              </a:ext>
            </a:extLst>
          </p:cNvPr>
          <p:cNvSpPr txBox="1"/>
          <p:nvPr/>
        </p:nvSpPr>
        <p:spPr>
          <a:xfrm>
            <a:off x="282126" y="9396919"/>
            <a:ext cx="63040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spc="-15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1200" b="1" spc="-15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서명 </a:t>
            </a:r>
            <a:r>
              <a:rPr lang="en-US" altLang="ko-KR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날인</a:t>
            </a:r>
            <a:r>
              <a:rPr lang="en-US" altLang="ko-KR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spc="-15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후 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스캔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하여 </a:t>
            </a:r>
            <a:r>
              <a:rPr lang="en-US" altLang="ko-KR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PDF  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또는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spc="-1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사진</a:t>
            </a:r>
            <a:r>
              <a:rPr lang="en-US" altLang="ko-KR" sz="1200" b="1" spc="-1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spc="-1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이미지 파일로 첨부</a:t>
            </a:r>
            <a:endParaRPr lang="en-US" altLang="ko-KR" sz="1200" b="1" spc="-1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1801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9E80D796-F722-4794-8E63-A0EA2BAF496F}"/>
              </a:ext>
            </a:extLst>
          </p:cNvPr>
          <p:cNvSpPr txBox="1"/>
          <p:nvPr/>
        </p:nvSpPr>
        <p:spPr>
          <a:xfrm>
            <a:off x="23669" y="22548"/>
            <a:ext cx="779232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첨부</a:t>
            </a:r>
            <a:r>
              <a:rPr lang="en-US" altLang="ko-KR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ko-KR" altLang="en-US" dirty="0">
              <a:solidFill>
                <a:schemeClr val="bg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604948C4-29C0-478E-8A6B-CDE054B2C91A}"/>
              </a:ext>
            </a:extLst>
          </p:cNvPr>
          <p:cNvSpPr/>
          <p:nvPr/>
        </p:nvSpPr>
        <p:spPr>
          <a:xfrm>
            <a:off x="257174" y="631962"/>
            <a:ext cx="634365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en-US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부동산</a:t>
            </a:r>
            <a:r>
              <a:rPr kumimoji="1" lang="en-US" altLang="ko-KR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114 </a:t>
            </a:r>
            <a:r>
              <a:rPr kumimoji="1" lang="ko-KR" altLang="en-US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창사 </a:t>
            </a:r>
            <a:r>
              <a:rPr kumimoji="1" lang="en-US" altLang="ko-KR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20</a:t>
            </a:r>
            <a:r>
              <a:rPr kumimoji="1" lang="ko-KR" altLang="en-US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주년 기념</a:t>
            </a:r>
            <a:r>
              <a:rPr kumimoji="1" lang="en-US" altLang="ko-KR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Big Data</a:t>
            </a:r>
            <a:r>
              <a:rPr kumimoji="1" lang="ko-KR" altLang="en-US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공모전</a:t>
            </a:r>
            <a:endParaRPr kumimoji="1" lang="en-US" altLang="ko-KR" sz="1400" b="1" u="sng" spc="-150" dirty="0">
              <a:solidFill>
                <a:srgbClr val="222222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en-US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부동산</a:t>
            </a:r>
            <a:r>
              <a:rPr kumimoji="1" lang="en-US" altLang="ko-KR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114 </a:t>
            </a:r>
            <a:r>
              <a:rPr kumimoji="1" lang="en-US" altLang="ko-KR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cs typeface="Arial" pitchFamily="34" charset="0"/>
              </a:rPr>
              <a:t>"REPS </a:t>
            </a:r>
            <a:r>
              <a:rPr kumimoji="1" lang="ko-KR" altLang="en-US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솔루션</a:t>
            </a:r>
            <a:r>
              <a:rPr kumimoji="1" lang="en-US" altLang="ko-KR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cs typeface="Arial" pitchFamily="34" charset="0"/>
              </a:rPr>
              <a:t>"</a:t>
            </a:r>
            <a:r>
              <a:rPr kumimoji="1" lang="ko-KR" altLang="en-US" sz="1400" b="1" u="sng" spc="-150" dirty="0">
                <a:solidFill>
                  <a:srgbClr val="22222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 사용에 관한 </a:t>
            </a:r>
            <a:r>
              <a:rPr kumimoji="1" lang="ko-KR" altLang="en-US" sz="1400" b="1" u="sng" spc="-15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서약서</a:t>
            </a:r>
            <a:endParaRPr kumimoji="1" lang="en-US" altLang="ko-KR" sz="1400" u="sng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50" charset="-127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xmlns="" id="{71A2B8AB-698F-4D54-B6C6-C0D3A8A75B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11853"/>
              </p:ext>
            </p:extLst>
          </p:nvPr>
        </p:nvGraphicFramePr>
        <p:xfrm>
          <a:off x="393664" y="1428285"/>
          <a:ext cx="6081908" cy="16907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18858">
                  <a:extLst>
                    <a:ext uri="{9D8B030D-6E8A-4147-A177-3AD203B41FA5}">
                      <a16:colId xmlns:a16="http://schemas.microsoft.com/office/drawing/2014/main" xmlns="" val="830597408"/>
                    </a:ext>
                  </a:extLst>
                </a:gridCol>
                <a:gridCol w="1075803">
                  <a:extLst>
                    <a:ext uri="{9D8B030D-6E8A-4147-A177-3AD203B41FA5}">
                      <a16:colId xmlns:a16="http://schemas.microsoft.com/office/drawing/2014/main" xmlns="" val="2373575724"/>
                    </a:ext>
                  </a:extLst>
                </a:gridCol>
                <a:gridCol w="4287247">
                  <a:extLst>
                    <a:ext uri="{9D8B030D-6E8A-4147-A177-3AD203B41FA5}">
                      <a16:colId xmlns:a16="http://schemas.microsoft.com/office/drawing/2014/main" xmlns="" val="334211106"/>
                    </a:ext>
                  </a:extLst>
                </a:gridCol>
              </a:tblGrid>
              <a:tr h="422686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사용자</a:t>
                      </a:r>
                      <a:endParaRPr lang="en-US" altLang="ko-KR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팀장</a:t>
                      </a:r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성명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561224234"/>
                  </a:ext>
                </a:extLst>
              </a:tr>
              <a:tr h="4226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SamsungOneKoreanOTF 500" pitchFamily="34" charset="-127"/>
                        <a:ea typeface="SamsungOneKoreanOTF 500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소속</a:t>
                      </a:r>
                      <a:endParaRPr lang="en-US" altLang="ko-KR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200" b="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대학</a:t>
                      </a:r>
                      <a:r>
                        <a:rPr lang="en-US" altLang="ko-KR" sz="1200" b="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원</a:t>
                      </a:r>
                      <a:r>
                        <a:rPr lang="en-US" altLang="ko-KR" sz="1200" b="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)/</a:t>
                      </a:r>
                      <a:r>
                        <a:rPr lang="ko-KR" altLang="en-US" sz="1200" b="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전공학과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466152122"/>
                  </a:ext>
                </a:extLst>
              </a:tr>
              <a:tr h="4226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SamsungOneKoreanOTF 500" pitchFamily="34" charset="-127"/>
                        <a:ea typeface="SamsungOneKoreanOTF 500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연락처</a:t>
                      </a: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※ </a:t>
                      </a:r>
                      <a:r>
                        <a:rPr lang="ko-KR" altLang="en-US" sz="1200" b="0" i="1" dirty="0">
                          <a:solidFill>
                            <a:schemeClr val="bg1">
                              <a:lumMod val="75000"/>
                            </a:schemeClr>
                          </a:solidFill>
                          <a:latin typeface="+mn-ea"/>
                          <a:ea typeface="+mn-ea"/>
                        </a:rPr>
                        <a:t>휴대폰 번호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886831164"/>
                  </a:ext>
                </a:extLst>
              </a:tr>
              <a:tr h="422686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SamsungOneKoreanOTF 500" pitchFamily="34" charset="-127"/>
                        <a:ea typeface="SamsungOneKoreanOTF 500" pitchFamily="34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E-mail</a:t>
                      </a:r>
                      <a:endParaRPr lang="ko-KR" altLang="en-US" sz="12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052348497"/>
                  </a:ext>
                </a:extLst>
              </a:tr>
            </a:tbl>
          </a:graphicData>
        </a:graphic>
      </p:graphicFrame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EE3A1920-0BF2-411C-86C2-E648B49A9B14}"/>
              </a:ext>
            </a:extLst>
          </p:cNvPr>
          <p:cNvSpPr/>
          <p:nvPr/>
        </p:nvSpPr>
        <p:spPr>
          <a:xfrm>
            <a:off x="259492" y="7188756"/>
            <a:ext cx="632665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en-US" sz="1200" spc="-150" dirty="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본인은 상기 사항을 </a:t>
            </a:r>
            <a:r>
              <a:rPr kumimoji="1" lang="ko-KR" altLang="en-US" sz="1200" spc="-15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준수하며 </a:t>
            </a:r>
            <a:r>
              <a:rPr kumimoji="1" lang="ko-KR" altLang="en-US" sz="1200" spc="-150" smtClean="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「부동산</a:t>
            </a:r>
            <a:r>
              <a:rPr kumimoji="1" lang="en-US" altLang="ko-KR" sz="1200" spc="-15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114 </a:t>
            </a:r>
            <a:r>
              <a:rPr kumimoji="1" lang="ko-KR" altLang="en-US" sz="1200" spc="-15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창사 </a:t>
            </a:r>
            <a:r>
              <a:rPr kumimoji="1" lang="en-US" altLang="ko-KR" sz="1200" spc="-15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20</a:t>
            </a:r>
            <a:r>
              <a:rPr kumimoji="1" lang="ko-KR" altLang="en-US" sz="1200" spc="-15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주년 기념 </a:t>
            </a:r>
            <a:r>
              <a:rPr kumimoji="1" lang="en-US" altLang="ko-KR" sz="1200" spc="-15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Big </a:t>
            </a:r>
            <a:r>
              <a:rPr kumimoji="1" lang="en-US" altLang="ko-KR" sz="1200" spc="-15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Data </a:t>
            </a:r>
            <a:r>
              <a:rPr kumimoji="1" lang="ko-KR" altLang="en-US" sz="1200" spc="-150" smtClean="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공모전」 목적으로만 </a:t>
            </a:r>
            <a:r>
              <a:rPr kumimoji="1" lang="en-US" altLang="ko-KR" sz="1200" spc="-150" smtClean="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REPS </a:t>
            </a:r>
            <a:r>
              <a:rPr kumimoji="1" lang="ko-KR" altLang="en-US" sz="1200" spc="-150" smtClean="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솔루션 자료를 활용할 </a:t>
            </a:r>
            <a:r>
              <a:rPr kumimoji="1" lang="ko-KR" altLang="en-US" sz="1200" spc="-15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것을 </a:t>
            </a:r>
            <a:r>
              <a:rPr kumimoji="1" lang="ko-KR" altLang="en-US" sz="1200" spc="-150" smtClean="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서약</a:t>
            </a:r>
            <a:r>
              <a:rPr kumimoji="1" lang="ko-KR" altLang="en-US" sz="1200" spc="-150" smtClean="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합니다</a:t>
            </a:r>
            <a:r>
              <a:rPr kumimoji="1" lang="en-US" altLang="ko-KR" sz="1200" spc="-150" smtClean="0">
                <a:solidFill>
                  <a:prstClr val="black"/>
                </a:solidFill>
                <a:latin typeface="맑은 고딕" panose="020B0503020000020004" pitchFamily="50" charset="-127"/>
                <a:cs typeface="굴림" pitchFamily="50" charset="-127"/>
              </a:rPr>
              <a:t>. </a:t>
            </a:r>
            <a:endParaRPr kumimoji="1" lang="en-US" altLang="ko-KR" sz="1200" spc="-15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50" charset="-127"/>
            </a:endParaRP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1034E3BC-22B2-4EA3-810B-99C1C8A5BAF0}"/>
              </a:ext>
            </a:extLst>
          </p:cNvPr>
          <p:cNvSpPr/>
          <p:nvPr/>
        </p:nvSpPr>
        <p:spPr>
          <a:xfrm>
            <a:off x="257174" y="7956979"/>
            <a:ext cx="632897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2019 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년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_______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월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________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일       </a:t>
            </a:r>
            <a:endParaRPr kumimoji="1" lang="en-US" altLang="ko-KR" sz="1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lvl="0" algn="ctr" eaLnBrk="0" fontAlgn="base" latinLnBrk="0" hangingPunct="0"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endParaRPr kumimoji="1" lang="en-US" altLang="ko-KR" sz="1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Arial" pitchFamily="34" charset="0"/>
            </a:endParaRPr>
          </a:p>
          <a:p>
            <a:pPr lvl="0"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tabLst>
                <a:tab pos="201613" algn="l"/>
                <a:tab pos="292100" algn="l"/>
                <a:tab pos="2990850" algn="l"/>
              </a:tabLst>
            </a:pP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팀장 </a:t>
            </a:r>
            <a:r>
              <a:rPr kumimoji="1" lang="ko-KR" altLang="en-US" sz="1200" b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성명</a:t>
            </a:r>
            <a:r>
              <a:rPr kumimoji="1" lang="en-US" altLang="ko-KR" sz="1200" b="1" smtClean="0">
                <a:solidFill>
                  <a:prstClr val="black"/>
                </a:solidFill>
                <a:latin typeface="맑은 고딕" panose="020B0503020000020004" pitchFamily="50" charset="-127"/>
                <a:cs typeface="Arial" pitchFamily="34" charset="0"/>
              </a:rPr>
              <a:t>________</a:t>
            </a:r>
            <a:r>
              <a:rPr kumimoji="1" lang="en-US" altLang="ko-KR" sz="1200" b="1">
                <a:solidFill>
                  <a:prstClr val="black"/>
                </a:solidFill>
                <a:latin typeface="맑은 고딕" panose="020B0503020000020004" pitchFamily="50" charset="-127"/>
                <a:cs typeface="Arial" pitchFamily="34" charset="0"/>
              </a:rPr>
              <a:t>__</a:t>
            </a:r>
            <a:r>
              <a:rPr kumimoji="1" lang="en-US" altLang="ko-KR" sz="1200" b="1" smtClean="0">
                <a:solidFill>
                  <a:prstClr val="black"/>
                </a:solidFill>
                <a:latin typeface="맑은 고딕" panose="020B0503020000020004" pitchFamily="50" charset="-127"/>
                <a:cs typeface="Arial" pitchFamily="34" charset="0"/>
              </a:rPr>
              <a:t>_________     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(</a:t>
            </a:r>
            <a:r>
              <a:rPr kumimoji="1" lang="ko-KR" altLang="en-US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서명 또는 날인</a:t>
            </a:r>
            <a:r>
              <a:rPr kumimoji="1" lang="en-US" altLang="ko-KR" sz="1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Arial" pitchFamily="34" charset="0"/>
              </a:rPr>
              <a:t>)</a:t>
            </a:r>
          </a:p>
        </p:txBody>
      </p:sp>
      <p:graphicFrame>
        <p:nvGraphicFramePr>
          <p:cNvPr id="14" name="표 13">
            <a:extLst>
              <a:ext uri="{FF2B5EF4-FFF2-40B4-BE49-F238E27FC236}">
                <a16:creationId xmlns:a16="http://schemas.microsoft.com/office/drawing/2014/main" xmlns="" id="{1788B53C-D478-4423-ACC1-59981EE947E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8917627"/>
              </p:ext>
            </p:extLst>
          </p:nvPr>
        </p:nvGraphicFramePr>
        <p:xfrm>
          <a:off x="380708" y="3528612"/>
          <a:ext cx="6094864" cy="3490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48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49002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1. "REPS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사용자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"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는 부동산일일사 주식회사의 명시적인 서면동의 없이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,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 제공받은 소프트웨어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(S/W)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를 지정된 컴퓨터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(PC)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외에 복제하거나 백업 복사하여 별도 물리적 방법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(CD,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기타 저장가능 매체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)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으로 저장 및 보관하여서는 안됩니다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altLang="ko-KR" sz="12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굴림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2.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본 프로그램은 한국저작권위원회에 등록되어 있는 프로그램으로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,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 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"REPS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사용자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"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가 무단 복제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,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배포 및 유사 프로그램 제작 </a:t>
                      </a:r>
                      <a:r>
                        <a:rPr lang="ko-KR" altLang="en-US" sz="1200" b="0" kern="10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시 </a:t>
                      </a:r>
                      <a:r>
                        <a:rPr lang="ko-KR" altLang="en-US" sz="1200" b="0" kern="10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민</a:t>
                      </a:r>
                      <a:r>
                        <a:rPr lang="en-US" altLang="ko-KR" sz="1200" b="0" kern="10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·</a:t>
                      </a:r>
                      <a:r>
                        <a:rPr lang="ko-KR" altLang="en-US" sz="1200" b="0" kern="100" smtClean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형사상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책임을 집니다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.</a:t>
                      </a: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en-US" altLang="ko-KR" sz="1200" b="0" kern="100" dirty="0">
                        <a:solidFill>
                          <a:schemeClr val="tx1"/>
                        </a:solidFill>
                        <a:effectLst/>
                        <a:latin typeface="+mj-ea"/>
                        <a:ea typeface="+mj-ea"/>
                        <a:cs typeface="굴림"/>
                      </a:endParaRPr>
                    </a:p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3. "REPS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사용자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"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는 ‘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REPS </a:t>
                      </a:r>
                      <a:r>
                        <a:rPr lang="ko-KR" altLang="en-US" sz="1200" b="0" kern="100" dirty="0" err="1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솔루션’을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 이용한 부동산 시장 관련 정보의 취득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,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조사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,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분석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,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연구 등 금번 공모전을 위한 활용 및 조사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,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분석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,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연구 자료에의 인용 등 목적 이외에 데이터베이스의 정보 또는 자료를 복제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, 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재가공하여 공개적으로 게시하거나 제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3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자에게 판매 하는 등 부동산일일사 주식회사가 허용하지 아니한 행위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, ‘REPS </a:t>
                      </a:r>
                      <a:r>
                        <a:rPr lang="ko-KR" altLang="en-US" sz="1200" b="0" kern="100" dirty="0" err="1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솔루션’의</a:t>
                      </a:r>
                      <a:r>
                        <a:rPr lang="ko-KR" altLang="en-US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 정상적 이용을 벗어난 행위를 할 수 없습니다</a:t>
                      </a:r>
                      <a:r>
                        <a:rPr lang="en-US" altLang="ko-KR" sz="1200" b="0" kern="100" dirty="0">
                          <a:solidFill>
                            <a:schemeClr val="tx1"/>
                          </a:solidFill>
                          <a:effectLst/>
                          <a:latin typeface="+mj-ea"/>
                          <a:ea typeface="+mj-ea"/>
                          <a:cs typeface="굴림"/>
                        </a:rPr>
                        <a:t>.</a:t>
                      </a:r>
                      <a:endParaRPr lang="ko-KR" altLang="en-US" sz="1200" b="0" dirty="0">
                        <a:solidFill>
                          <a:schemeClr val="tx1"/>
                        </a:solidFill>
                        <a:latin typeface="+mj-ea"/>
                        <a:ea typeface="+mj-ea"/>
                      </a:endParaRPr>
                    </a:p>
                  </a:txBody>
                  <a:tcPr marL="63305" marR="63305" marT="66040" marB="6604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F61EAB37-8BB7-4DB3-AB5A-75B4C1B6D92D}"/>
              </a:ext>
            </a:extLst>
          </p:cNvPr>
          <p:cNvSpPr txBox="1"/>
          <p:nvPr/>
        </p:nvSpPr>
        <p:spPr>
          <a:xfrm>
            <a:off x="282126" y="9396919"/>
            <a:ext cx="63040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spc="-15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* </a:t>
            </a:r>
            <a:r>
              <a:rPr lang="ko-KR" altLang="en-US" sz="1200" b="1" spc="-15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서명 </a:t>
            </a:r>
            <a:r>
              <a:rPr lang="en-US" altLang="ko-KR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날인</a:t>
            </a:r>
            <a:r>
              <a:rPr lang="en-US" altLang="ko-KR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spc="-15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후 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스캔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하여 </a:t>
            </a:r>
            <a:r>
              <a:rPr lang="en-US" altLang="ko-KR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PDF  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파일 또는</a:t>
            </a:r>
            <a:r>
              <a:rPr lang="ko-KR" altLang="en-US" sz="1200" b="1" spc="-150" smtClean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spc="-1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사진</a:t>
            </a:r>
            <a:r>
              <a:rPr lang="en-US" altLang="ko-KR" sz="1200" b="1" spc="-1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200" b="1" spc="-150" dirty="0">
                <a:solidFill>
                  <a:srgbClr val="C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이미지 파일로 첨부</a:t>
            </a:r>
            <a:endParaRPr lang="en-US" altLang="ko-KR" sz="1200" b="1" spc="-150" dirty="0">
              <a:solidFill>
                <a:srgbClr val="C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04542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2693</TotalTime>
  <Words>717</Words>
  <Application>Microsoft Office PowerPoint</Application>
  <PresentationFormat>A4 용지(210x297mm)</PresentationFormat>
  <Paragraphs>101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10" baseType="lpstr">
      <vt:lpstr>굴림</vt:lpstr>
      <vt:lpstr>맑은 고딕</vt:lpstr>
      <vt:lpstr>Arial</vt:lpstr>
      <vt:lpstr>Calibri</vt:lpstr>
      <vt:lpstr>Calibri Light</vt:lpstr>
      <vt:lpstr>Times New Roman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김은진</dc:creator>
  <cp:lastModifiedBy>김은진</cp:lastModifiedBy>
  <cp:revision>54</cp:revision>
  <dcterms:created xsi:type="dcterms:W3CDTF">2019-02-24T23:55:40Z</dcterms:created>
  <dcterms:modified xsi:type="dcterms:W3CDTF">2019-03-11T00:08:22Z</dcterms:modified>
</cp:coreProperties>
</file>