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348" r:id="rId3"/>
    <p:sldId id="349" r:id="rId4"/>
    <p:sldId id="350" r:id="rId5"/>
    <p:sldId id="351" r:id="rId6"/>
    <p:sldId id="352" r:id="rId7"/>
    <p:sldId id="353" r:id="rId8"/>
    <p:sldId id="354" r:id="rId9"/>
    <p:sldId id="355" r:id="rId10"/>
  </p:sldIdLst>
  <p:sldSz cx="9144000" cy="6858000" type="screen4x3"/>
  <p:notesSz cx="6743700" cy="98758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AFC96"/>
    <a:srgbClr val="FF9900"/>
    <a:srgbClr val="F4F939"/>
    <a:srgbClr val="EEEEEE"/>
    <a:srgbClr val="29C7FF"/>
    <a:srgbClr val="A794BE"/>
    <a:srgbClr val="6F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FD4443E-F989-4FC4-A0C8-D5A2AF1F390B}" styleName="어두운 스타일 1 - 강조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28" autoAdjust="0"/>
    <p:restoredTop sz="97699" autoAdjust="0"/>
  </p:normalViewPr>
  <p:slideViewPr>
    <p:cSldViewPr>
      <p:cViewPr varScale="1">
        <p:scale>
          <a:sx n="106" d="100"/>
          <a:sy n="106" d="100"/>
        </p:scale>
        <p:origin x="-3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92" y="-78"/>
      </p:cViewPr>
      <p:guideLst>
        <p:guide orient="horz" pos="3111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9525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86F2DF8-6BF0-49A6-92A2-00E619CB0B4F}" type="datetimeFigureOut">
              <a:rPr lang="ko-KR" altLang="en-US"/>
              <a:pPr>
                <a:defRPr/>
              </a:pPr>
              <a:t>2015-03-27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80538"/>
            <a:ext cx="2922588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9525" y="9380538"/>
            <a:ext cx="2922588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B346D53-D025-46ED-B5EE-EB1F11D4BE3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64698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2588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CB5DF30-1B76-4B72-8740-099ACAAD45BA}" type="datetimeFigureOut">
              <a:rPr lang="ko-KR" altLang="en-US"/>
              <a:pPr>
                <a:defRPr/>
              </a:pPr>
              <a:t>2015-03-27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688" y="4691063"/>
            <a:ext cx="5394325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2588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2588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EB77E8D-E858-4CC8-BAB8-2FAC855ED03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9407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B77E8D-E858-4CC8-BAB8-2FAC855ED039}" type="slidenum">
              <a:rPr lang="ko-KR" altLang="en-US" smtClean="0"/>
              <a:pPr>
                <a:defRPr/>
              </a:pPr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5815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ScreenHunter_198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68344" y="6451000"/>
            <a:ext cx="1405310" cy="36237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3" r:id="rId2"/>
    <p:sldLayoutId id="2147483705" r:id="rId3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dfl.co.kr/competitio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ScreenHunter_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7069" y="0"/>
            <a:ext cx="9086850" cy="68199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79512" y="2132856"/>
            <a:ext cx="8784976" cy="4392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400" b="1" dirty="0" smtClean="0">
                <a:solidFill>
                  <a:schemeClr val="tx1"/>
                </a:solidFill>
                <a:latin typeface="+mj-ea"/>
                <a:ea typeface="+mj-ea"/>
              </a:rPr>
              <a:t>2015 </a:t>
            </a:r>
            <a:r>
              <a:rPr lang="ko-KR" altLang="en-US" sz="4400" b="1" dirty="0" err="1" smtClean="0">
                <a:solidFill>
                  <a:schemeClr val="tx1"/>
                </a:solidFill>
                <a:latin typeface="+mj-ea"/>
                <a:ea typeface="+mj-ea"/>
              </a:rPr>
              <a:t>스페셜포스</a:t>
            </a:r>
            <a:r>
              <a:rPr lang="ko-KR" altLang="en-US" sz="4400" b="1" dirty="0" smtClean="0">
                <a:solidFill>
                  <a:schemeClr val="tx1"/>
                </a:solidFill>
                <a:latin typeface="+mj-ea"/>
                <a:ea typeface="+mj-ea"/>
              </a:rPr>
              <a:t> 대학생 공모전 </a:t>
            </a:r>
            <a:endParaRPr lang="en-US" altLang="ko-KR" sz="44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200" b="1" dirty="0" smtClean="0">
                <a:solidFill>
                  <a:schemeClr val="tx1"/>
                </a:solidFill>
                <a:latin typeface="+mj-ea"/>
                <a:ea typeface="+mj-ea"/>
              </a:rPr>
              <a:t>㈜드래곤플라이</a:t>
            </a:r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endParaRPr lang="en-US" altLang="ko-KR" sz="22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8532440" y="6490211"/>
            <a:ext cx="530915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ko-KR" sz="1500" dirty="0" smtClean="0">
                <a:solidFill>
                  <a:prstClr val="black"/>
                </a:solidFill>
                <a:latin typeface="맑은 고딕"/>
                <a:ea typeface="맑은 고딕"/>
              </a:rPr>
              <a:t>v1.0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395536" y="1052736"/>
            <a:ext cx="828092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ko-KR" sz="2000" b="1" dirty="0">
                <a:latin typeface="+mj-ea"/>
                <a:ea typeface="+mj-ea"/>
              </a:rPr>
              <a:t>고된 삶에 지친 우리 시대 </a:t>
            </a:r>
            <a:r>
              <a:rPr lang="ko-KR" altLang="ko-KR" sz="2000" b="1" dirty="0" smtClean="0">
                <a:latin typeface="+mj-ea"/>
                <a:ea typeface="+mj-ea"/>
              </a:rPr>
              <a:t>청년</a:t>
            </a:r>
            <a:r>
              <a:rPr lang="ko-KR" altLang="en-US" sz="2000" b="1" dirty="0" smtClean="0">
                <a:latin typeface="+mj-ea"/>
                <a:ea typeface="+mj-ea"/>
              </a:rPr>
              <a:t>들</a:t>
            </a:r>
            <a:r>
              <a:rPr lang="en-US" altLang="ko-KR" sz="2000" b="1" dirty="0" smtClean="0">
                <a:latin typeface="+mj-ea"/>
                <a:ea typeface="+mj-ea"/>
              </a:rPr>
              <a:t>..</a:t>
            </a:r>
          </a:p>
          <a:p>
            <a:r>
              <a:rPr lang="en-US" altLang="ko-KR" sz="1300" b="1" dirty="0" smtClean="0">
                <a:latin typeface="+mj-ea"/>
                <a:ea typeface="+mj-ea"/>
              </a:rPr>
              <a:t> </a:t>
            </a:r>
          </a:p>
          <a:p>
            <a:r>
              <a:rPr lang="ko-KR" altLang="ko-KR" sz="3200" b="1" i="1" dirty="0" err="1" smtClean="0">
                <a:latin typeface="+mj-ea"/>
                <a:ea typeface="+mj-ea"/>
              </a:rPr>
              <a:t>스페셜포스</a:t>
            </a:r>
            <a:r>
              <a:rPr lang="en-US" altLang="ko-KR" sz="2400" b="1" dirty="0" smtClean="0">
                <a:latin typeface="+mj-ea"/>
                <a:ea typeface="+mj-ea"/>
              </a:rPr>
              <a:t> </a:t>
            </a:r>
            <a:r>
              <a:rPr lang="ko-KR" altLang="ko-KR" sz="2400" b="1" dirty="0" smtClean="0">
                <a:latin typeface="+mj-ea"/>
                <a:ea typeface="+mj-ea"/>
              </a:rPr>
              <a:t>가 </a:t>
            </a:r>
            <a:r>
              <a:rPr lang="ko-KR" altLang="ko-KR" sz="2400" b="1" dirty="0">
                <a:latin typeface="+mj-ea"/>
                <a:ea typeface="+mj-ea"/>
              </a:rPr>
              <a:t>어깨 처진 그대들의 기를 팍팍 살려준다</a:t>
            </a:r>
            <a:r>
              <a:rPr lang="en-US" altLang="ko-KR" sz="2400" b="1" dirty="0">
                <a:latin typeface="+mj-ea"/>
                <a:ea typeface="+mj-ea"/>
              </a:rPr>
              <a:t>! </a:t>
            </a:r>
            <a:endParaRPr lang="ko-KR" altLang="ko-KR" sz="2400" dirty="0">
              <a:latin typeface="+mj-ea"/>
              <a:ea typeface="+mj-ea"/>
            </a:endParaRPr>
          </a:p>
          <a:p>
            <a:r>
              <a:rPr lang="ko-KR" altLang="ko-KR" sz="2400" b="1" dirty="0" smtClean="0">
                <a:latin typeface="+mj-ea"/>
                <a:ea typeface="+mj-ea"/>
              </a:rPr>
              <a:t>게임 </a:t>
            </a:r>
            <a:r>
              <a:rPr lang="ko-KR" altLang="ko-KR" sz="2400" b="1" dirty="0">
                <a:latin typeface="+mj-ea"/>
                <a:ea typeface="+mj-ea"/>
              </a:rPr>
              <a:t>전문가를 꿈꾸는 자들이여</a:t>
            </a:r>
            <a:r>
              <a:rPr lang="en-US" altLang="ko-KR" sz="2400" b="1" dirty="0">
                <a:latin typeface="+mj-ea"/>
                <a:ea typeface="+mj-ea"/>
              </a:rPr>
              <a:t>, </a:t>
            </a:r>
            <a:r>
              <a:rPr lang="ko-KR" altLang="ko-KR" sz="2400" b="1" dirty="0">
                <a:latin typeface="+mj-ea"/>
                <a:ea typeface="+mj-ea"/>
              </a:rPr>
              <a:t>불같이 타오르라</a:t>
            </a:r>
            <a:r>
              <a:rPr lang="en-US" altLang="ko-KR" sz="2400" b="1" dirty="0">
                <a:latin typeface="+mj-ea"/>
                <a:ea typeface="+mj-ea"/>
              </a:rPr>
              <a:t>! </a:t>
            </a:r>
            <a:endParaRPr lang="ko-KR" altLang="ko-KR" sz="2400" dirty="0">
              <a:latin typeface="+mj-ea"/>
              <a:ea typeface="+mj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39552" y="3212976"/>
            <a:ext cx="2376264" cy="57606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tx1"/>
                </a:solidFill>
                <a:latin typeface="+mj-ea"/>
                <a:ea typeface="+mj-ea"/>
              </a:rPr>
              <a:t>공모전 취지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539552" y="3789040"/>
            <a:ext cx="7992888" cy="151216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대학생들의 참신한 아이디어와 디자인 공모를 통해</a:t>
            </a:r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,</a:t>
            </a:r>
          </a:p>
          <a:p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e</a:t>
            </a:r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스포츠 대표</a:t>
            </a:r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FPS</a:t>
            </a:r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게임으로 꾸준히 사랑 받았던 </a:t>
            </a:r>
            <a:r>
              <a:rPr lang="ko-KR" altLang="en-US" sz="1400" dirty="0" err="1" smtClean="0">
                <a:solidFill>
                  <a:schemeClr val="tx1"/>
                </a:solidFill>
                <a:latin typeface="+mj-ea"/>
                <a:ea typeface="+mj-ea"/>
              </a:rPr>
              <a:t>스페셜포스의</a:t>
            </a:r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 새로운 방향 모색 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endParaRPr lang="en-US" altLang="ko-KR" sz="1400" dirty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입상자 </a:t>
            </a:r>
            <a:r>
              <a:rPr lang="ko-KR" altLang="en-US" sz="1400" dirty="0" err="1" smtClean="0">
                <a:solidFill>
                  <a:schemeClr val="tx1"/>
                </a:solidFill>
                <a:latin typeface="+mj-ea"/>
                <a:ea typeface="+mj-ea"/>
              </a:rPr>
              <a:t>인턴쉽</a:t>
            </a:r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 기회 제공을 통해</a:t>
            </a:r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게임에 대한 열정을 가진 참신한 인재 모집 </a:t>
            </a:r>
            <a:endParaRPr lang="en-US" altLang="ko-KR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>
            <a:off x="539552" y="3717032"/>
            <a:ext cx="748883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77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403648" y="1340768"/>
            <a:ext cx="1944216" cy="165618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일정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491880" y="1340768"/>
            <a:ext cx="1944216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접수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491880" y="1916832"/>
            <a:ext cx="1944216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차 발표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491880" y="2492896"/>
            <a:ext cx="1944216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프레젠테이션 및 시상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580112" y="1340768"/>
            <a:ext cx="1944216" cy="50405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</a:rPr>
              <a:t>4</a:t>
            </a:r>
            <a:r>
              <a:rPr lang="ko-KR" altLang="ko-KR" sz="1100" dirty="0">
                <a:solidFill>
                  <a:schemeClr val="tx1"/>
                </a:solidFill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</a:rPr>
              <a:t> 27</a:t>
            </a:r>
            <a:r>
              <a:rPr lang="ko-KR" altLang="ko-KR" sz="1100" dirty="0">
                <a:solidFill>
                  <a:schemeClr val="tx1"/>
                </a:solidFill>
              </a:rPr>
              <a:t>일</a:t>
            </a:r>
            <a:r>
              <a:rPr lang="en-US" altLang="ko-KR" sz="1100" dirty="0">
                <a:solidFill>
                  <a:schemeClr val="tx1"/>
                </a:solidFill>
              </a:rPr>
              <a:t>(</a:t>
            </a:r>
            <a:r>
              <a:rPr lang="ko-KR" altLang="ko-KR" sz="1100" dirty="0">
                <a:solidFill>
                  <a:schemeClr val="tx1"/>
                </a:solidFill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</a:rPr>
              <a:t>)~6</a:t>
            </a:r>
            <a:r>
              <a:rPr lang="ko-KR" altLang="ko-KR" sz="1100" dirty="0">
                <a:solidFill>
                  <a:schemeClr val="tx1"/>
                </a:solidFill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</a:rPr>
              <a:t>15</a:t>
            </a:r>
            <a:r>
              <a:rPr lang="ko-KR" altLang="ko-KR" sz="1100" dirty="0" smtClean="0">
                <a:solidFill>
                  <a:schemeClr val="tx1"/>
                </a:solidFill>
              </a:rPr>
              <a:t>일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월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80112" y="1916832"/>
            <a:ext cx="1944216" cy="50405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</a:rPr>
              <a:t>6</a:t>
            </a:r>
            <a:r>
              <a:rPr lang="ko-KR" altLang="ko-KR" sz="1100" dirty="0">
                <a:solidFill>
                  <a:schemeClr val="tx1"/>
                </a:solidFill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</a:rPr>
              <a:t> 26</a:t>
            </a:r>
            <a:r>
              <a:rPr lang="ko-KR" altLang="ko-KR" sz="1100" dirty="0">
                <a:solidFill>
                  <a:schemeClr val="tx1"/>
                </a:solidFill>
              </a:rPr>
              <a:t>일</a:t>
            </a:r>
            <a:r>
              <a:rPr lang="en-US" altLang="ko-KR" sz="1100" dirty="0">
                <a:solidFill>
                  <a:schemeClr val="tx1"/>
                </a:solidFill>
              </a:rPr>
              <a:t>(</a:t>
            </a:r>
            <a:r>
              <a:rPr lang="ko-KR" altLang="ko-KR" sz="1100" dirty="0">
                <a:solidFill>
                  <a:schemeClr val="tx1"/>
                </a:solidFill>
              </a:rPr>
              <a:t>금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580112" y="2492896"/>
            <a:ext cx="1944216" cy="50405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</a:rPr>
              <a:t>7</a:t>
            </a:r>
            <a:r>
              <a:rPr lang="ko-KR" altLang="ko-KR" sz="1100" dirty="0">
                <a:solidFill>
                  <a:schemeClr val="tx1"/>
                </a:solidFill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</a:rPr>
              <a:t> 3</a:t>
            </a:r>
            <a:r>
              <a:rPr lang="ko-KR" altLang="ko-KR" sz="1100" dirty="0">
                <a:solidFill>
                  <a:schemeClr val="tx1"/>
                </a:solidFill>
              </a:rPr>
              <a:t>일</a:t>
            </a:r>
            <a:r>
              <a:rPr lang="en-US" altLang="ko-KR" sz="1100" dirty="0">
                <a:solidFill>
                  <a:schemeClr val="tx1"/>
                </a:solidFill>
              </a:rPr>
              <a:t>(</a:t>
            </a:r>
            <a:r>
              <a:rPr lang="ko-KR" altLang="ko-KR" sz="1100" dirty="0">
                <a:solidFill>
                  <a:schemeClr val="tx1"/>
                </a:solidFill>
              </a:rPr>
              <a:t>금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648" y="3356992"/>
            <a:ext cx="1944216" cy="57606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참가 자격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491880" y="3356992"/>
            <a:ext cx="4032448" cy="57606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o-KR" altLang="ko-KR" sz="1100" dirty="0">
                <a:solidFill>
                  <a:schemeClr val="tx1"/>
                </a:solidFill>
              </a:rPr>
              <a:t>전국 대학 재</a:t>
            </a:r>
            <a:r>
              <a:rPr lang="en-US" altLang="ko-KR" sz="1100" dirty="0">
                <a:solidFill>
                  <a:schemeClr val="tx1"/>
                </a:solidFill>
              </a:rPr>
              <a:t>/</a:t>
            </a:r>
            <a:r>
              <a:rPr lang="ko-KR" altLang="ko-KR" sz="1100" dirty="0">
                <a:solidFill>
                  <a:schemeClr val="tx1"/>
                </a:solidFill>
              </a:rPr>
              <a:t>휴학생 및 대학원생 </a:t>
            </a:r>
          </a:p>
          <a:p>
            <a:pPr lvl="0"/>
            <a:r>
              <a:rPr lang="ko-KR" altLang="ko-KR" sz="1100" dirty="0">
                <a:solidFill>
                  <a:schemeClr val="tx1"/>
                </a:solidFill>
              </a:rPr>
              <a:t>일반인 응모 가능</a:t>
            </a:r>
            <a:r>
              <a:rPr lang="en-US" altLang="ko-KR" sz="1100" dirty="0">
                <a:solidFill>
                  <a:schemeClr val="tx1"/>
                </a:solidFill>
              </a:rPr>
              <a:t> (19</a:t>
            </a:r>
            <a:r>
              <a:rPr lang="ko-KR" altLang="ko-KR" sz="1100" dirty="0">
                <a:solidFill>
                  <a:schemeClr val="tx1"/>
                </a:solidFill>
              </a:rPr>
              <a:t>세 이상</a:t>
            </a:r>
            <a:r>
              <a:rPr lang="en-US" altLang="ko-KR" sz="1100" dirty="0">
                <a:solidFill>
                  <a:schemeClr val="tx1"/>
                </a:solidFill>
              </a:rPr>
              <a:t>) </a:t>
            </a:r>
            <a:endParaRPr lang="ko-KR" altLang="ko-KR" sz="1100" dirty="0">
              <a:solidFill>
                <a:schemeClr val="tx1"/>
              </a:solidFill>
            </a:endParaRPr>
          </a:p>
          <a:p>
            <a:pPr lvl="0"/>
            <a:r>
              <a:rPr lang="ko-KR" altLang="ko-KR" sz="1100" dirty="0">
                <a:solidFill>
                  <a:schemeClr val="tx1"/>
                </a:solidFill>
              </a:rPr>
              <a:t>개인 참여만 가능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403648" y="4293096"/>
            <a:ext cx="1944216" cy="57606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응모 방법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491880" y="4293096"/>
            <a:ext cx="4032448" cy="57606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o-KR" altLang="ko-KR" sz="1100" dirty="0">
                <a:solidFill>
                  <a:schemeClr val="tx1"/>
                </a:solidFill>
              </a:rPr>
              <a:t>드래곤플라이 공모전 홈페이지를 통해 접수 </a:t>
            </a:r>
            <a:r>
              <a:rPr lang="en-US" altLang="ko-KR" sz="1100" u="sng" dirty="0">
                <a:solidFill>
                  <a:schemeClr val="tx1"/>
                </a:solidFill>
                <a:hlinkClick r:id="rId2"/>
              </a:rPr>
              <a:t>http://dfl.co.kr/competition</a:t>
            </a:r>
            <a:r>
              <a:rPr lang="en-US" altLang="ko-KR" sz="1100" dirty="0">
                <a:solidFill>
                  <a:schemeClr val="tx1"/>
                </a:solidFill>
              </a:rPr>
              <a:t> </a:t>
            </a:r>
            <a:endParaRPr lang="ko-KR" altLang="ko-KR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84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8353" y="1052736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tx1"/>
                </a:solidFill>
                <a:latin typeface="+mj-ea"/>
                <a:ea typeface="+mj-ea"/>
              </a:rPr>
              <a:t>공모 주제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68353" y="1628799"/>
            <a:ext cx="1944216" cy="134174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  <a:latin typeface="+mj-ea"/>
                <a:ea typeface="+mj-ea"/>
              </a:rPr>
              <a:t>1. </a:t>
            </a:r>
            <a:r>
              <a:rPr lang="ko-KR" altLang="en-US" sz="1400" b="1" dirty="0">
                <a:solidFill>
                  <a:schemeClr val="tx1"/>
                </a:solidFill>
                <a:latin typeface="+mj-ea"/>
                <a:ea typeface="+mj-ea"/>
              </a:rPr>
              <a:t>아이디어 부분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384577" y="1628800"/>
            <a:ext cx="1944216" cy="61926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신규 모드 아이디어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384577" y="2351280"/>
            <a:ext cx="1944216" cy="61926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모바일게임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아이디어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4400801" y="1628800"/>
            <a:ext cx="4320480" cy="619269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 smtClean="0">
                <a:solidFill>
                  <a:schemeClr val="tx1"/>
                </a:solidFill>
              </a:rPr>
              <a:t>스페셜포스</a:t>
            </a:r>
            <a:r>
              <a:rPr lang="ko-KR" altLang="ko-KR" sz="1100" dirty="0" smtClean="0">
                <a:solidFill>
                  <a:schemeClr val="tx1"/>
                </a:solidFill>
              </a:rPr>
              <a:t> </a:t>
            </a:r>
            <a:r>
              <a:rPr lang="ko-KR" altLang="ko-KR" sz="1100" dirty="0">
                <a:solidFill>
                  <a:schemeClr val="tx1"/>
                </a:solidFill>
              </a:rPr>
              <a:t>또는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 </a:t>
            </a:r>
            <a:r>
              <a:rPr lang="ko-KR" altLang="ko-KR" sz="1100" dirty="0">
                <a:solidFill>
                  <a:schemeClr val="tx1"/>
                </a:solidFill>
              </a:rPr>
              <a:t>를 주제로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 smtClean="0">
                <a:solidFill>
                  <a:schemeClr val="tx1"/>
                </a:solidFill>
              </a:rPr>
              <a:t>기존 </a:t>
            </a:r>
            <a:r>
              <a:rPr lang="ko-KR" altLang="ko-KR" sz="1100" dirty="0" err="1">
                <a:solidFill>
                  <a:schemeClr val="tx1"/>
                </a:solidFill>
              </a:rPr>
              <a:t>서비스와차별화된</a:t>
            </a:r>
            <a:r>
              <a:rPr lang="ko-KR" altLang="ko-KR" sz="1100" dirty="0">
                <a:solidFill>
                  <a:schemeClr val="tx1"/>
                </a:solidFill>
              </a:rPr>
              <a:t> 새로운 재미를 줄 수 있는 신규 모드</a:t>
            </a:r>
            <a:r>
              <a:rPr lang="en-US" altLang="ko-KR" sz="1100" dirty="0">
                <a:solidFill>
                  <a:schemeClr val="tx1"/>
                </a:solidFill>
              </a:rPr>
              <a:t>(</a:t>
            </a:r>
            <a:r>
              <a:rPr lang="ko-KR" altLang="ko-KR" sz="1100" dirty="0" err="1">
                <a:solidFill>
                  <a:schemeClr val="tx1"/>
                </a:solidFill>
              </a:rPr>
              <a:t>맵</a:t>
            </a:r>
            <a:r>
              <a:rPr lang="en-US" altLang="ko-KR" sz="1100" dirty="0">
                <a:solidFill>
                  <a:schemeClr val="tx1"/>
                </a:solidFill>
              </a:rPr>
              <a:t>) </a:t>
            </a:r>
            <a:r>
              <a:rPr lang="ko-KR" altLang="ko-KR" sz="1100" dirty="0">
                <a:solidFill>
                  <a:schemeClr val="tx1"/>
                </a:solidFill>
              </a:rPr>
              <a:t>아이디어 제시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400801" y="2351280"/>
            <a:ext cx="4320480" cy="619269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ko-KR" altLang="ko-KR" sz="1100" dirty="0">
                <a:solidFill>
                  <a:schemeClr val="tx1"/>
                </a:solidFill>
              </a:rPr>
              <a:t> 또는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</a:t>
            </a:r>
            <a:r>
              <a:rPr lang="ko-KR" altLang="ko-KR" sz="1100" dirty="0">
                <a:solidFill>
                  <a:schemeClr val="tx1"/>
                </a:solidFill>
              </a:rPr>
              <a:t>를 소재로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en-US" altLang="ko-KR" sz="1100" dirty="0" smtClean="0">
                <a:solidFill>
                  <a:schemeClr val="tx1"/>
                </a:solidFill>
              </a:rPr>
              <a:t>FPS </a:t>
            </a:r>
            <a:r>
              <a:rPr lang="ko-KR" altLang="ko-KR" sz="1100" dirty="0">
                <a:solidFill>
                  <a:schemeClr val="tx1"/>
                </a:solidFill>
              </a:rPr>
              <a:t>장르에 국한되지 않는 참신하고 기발한 신규 </a:t>
            </a:r>
            <a:r>
              <a:rPr lang="ko-KR" altLang="ko-KR" sz="1100" dirty="0" err="1">
                <a:solidFill>
                  <a:schemeClr val="tx1"/>
                </a:solidFill>
              </a:rPr>
              <a:t>모바일</a:t>
            </a:r>
            <a:r>
              <a:rPr lang="ko-KR" altLang="ko-KR" sz="1100" dirty="0">
                <a:solidFill>
                  <a:schemeClr val="tx1"/>
                </a:solidFill>
              </a:rPr>
              <a:t> 게임에 대한 아이디어 제시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84577" y="3383395"/>
            <a:ext cx="1944216" cy="61926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캐릭터 디자인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384577" y="4105875"/>
            <a:ext cx="1944216" cy="61926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배경 원화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400801" y="3383395"/>
            <a:ext cx="4320480" cy="619269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ko-KR" altLang="ko-KR" sz="1100" dirty="0">
                <a:solidFill>
                  <a:schemeClr val="tx1"/>
                </a:solidFill>
              </a:rPr>
              <a:t> 또는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 </a:t>
            </a:r>
            <a:r>
              <a:rPr lang="ko-KR" altLang="ko-KR" sz="1100" dirty="0">
                <a:solidFill>
                  <a:schemeClr val="tx1"/>
                </a:solidFill>
              </a:rPr>
              <a:t>를 주제로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 smtClean="0">
                <a:solidFill>
                  <a:schemeClr val="tx1"/>
                </a:solidFill>
              </a:rPr>
              <a:t>개성 </a:t>
            </a:r>
            <a:r>
              <a:rPr lang="ko-KR" altLang="ko-KR" sz="1100" dirty="0">
                <a:solidFill>
                  <a:schemeClr val="tx1"/>
                </a:solidFill>
              </a:rPr>
              <a:t>있게 표현된 신규 캐릭터의 </a:t>
            </a:r>
            <a:r>
              <a:rPr lang="ko-KR" altLang="ko-KR" sz="1100" dirty="0" err="1">
                <a:solidFill>
                  <a:schemeClr val="tx1"/>
                </a:solidFill>
              </a:rPr>
              <a:t>컨셉</a:t>
            </a:r>
            <a:r>
              <a:rPr lang="ko-KR" altLang="ko-KR" sz="1100" dirty="0">
                <a:solidFill>
                  <a:schemeClr val="tx1"/>
                </a:solidFill>
              </a:rPr>
              <a:t> 아트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400801" y="4105875"/>
            <a:ext cx="4320480" cy="619269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ko-KR" altLang="ko-KR" sz="1100" dirty="0">
                <a:solidFill>
                  <a:schemeClr val="tx1"/>
                </a:solidFill>
              </a:rPr>
              <a:t> 또는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 </a:t>
            </a:r>
            <a:r>
              <a:rPr lang="ko-KR" altLang="ko-KR" sz="1100" dirty="0">
                <a:solidFill>
                  <a:schemeClr val="tx1"/>
                </a:solidFill>
              </a:rPr>
              <a:t>를 주제로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새</a:t>
            </a:r>
            <a:r>
              <a:rPr lang="ko-KR" altLang="ko-KR" sz="1100" dirty="0" smtClean="0">
                <a:solidFill>
                  <a:schemeClr val="tx1"/>
                </a:solidFill>
              </a:rPr>
              <a:t>로운 </a:t>
            </a:r>
            <a:r>
              <a:rPr lang="ko-KR" altLang="ko-KR" sz="1100" dirty="0">
                <a:solidFill>
                  <a:schemeClr val="tx1"/>
                </a:solidFill>
              </a:rPr>
              <a:t>형태의 </a:t>
            </a:r>
            <a:r>
              <a:rPr lang="ko-KR" altLang="ko-KR" sz="1100" dirty="0" err="1">
                <a:solidFill>
                  <a:schemeClr val="tx1"/>
                </a:solidFill>
              </a:rPr>
              <a:t>맵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배경 등을 표현한 배경 원화 디자인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68353" y="3383395"/>
            <a:ext cx="1944216" cy="134174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  <a:latin typeface="+mj-ea"/>
                <a:ea typeface="+mj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j-ea"/>
                <a:ea typeface="+mj-ea"/>
              </a:rPr>
              <a:t>디자인 부분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296345" y="1484784"/>
            <a:ext cx="856895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8353" y="1052736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tx1"/>
                </a:solidFill>
                <a:latin typeface="+mj-ea"/>
                <a:ea typeface="+mj-ea"/>
              </a:rPr>
              <a:t>심사 기준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68353" y="1628800"/>
            <a:ext cx="1944216" cy="164834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아이디어 부분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384577" y="1628800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게임 이해도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(40)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384577" y="2205721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창의성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(30)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400801" y="1628800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 </a:t>
            </a:r>
            <a:r>
              <a:rPr lang="ko-KR" altLang="ko-KR" sz="1100" dirty="0">
                <a:solidFill>
                  <a:schemeClr val="tx1"/>
                </a:solidFill>
              </a:rPr>
              <a:t>에 대한 게임 플레이 경험과 관심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이해 등을 </a:t>
            </a:r>
            <a:r>
              <a:rPr lang="ko-KR" altLang="ko-KR" sz="1100" dirty="0" smtClean="0">
                <a:solidFill>
                  <a:schemeClr val="tx1"/>
                </a:solidFill>
              </a:rPr>
              <a:t>바탕으로 </a:t>
            </a:r>
            <a:r>
              <a:rPr lang="ko-KR" altLang="ko-KR" sz="1100" dirty="0">
                <a:solidFill>
                  <a:schemeClr val="tx1"/>
                </a:solidFill>
              </a:rPr>
              <a:t>아이디어가 도출 되었는지 평가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400801" y="2205721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>
                <a:solidFill>
                  <a:schemeClr val="tx1"/>
                </a:solidFill>
              </a:rPr>
              <a:t>제시 된 아이디어가 다른 게임들에 반영 된 적 없는 참신하고 </a:t>
            </a:r>
            <a:r>
              <a:rPr lang="ko-KR" altLang="ko-KR" sz="1100" dirty="0" err="1">
                <a:solidFill>
                  <a:schemeClr val="tx1"/>
                </a:solidFill>
              </a:rPr>
              <a:t>독창적인것인지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차별화된 재미를 줄 수 있는지 평가</a:t>
            </a:r>
            <a:r>
              <a:rPr lang="en-US" altLang="ko-KR" sz="1100" dirty="0">
                <a:solidFill>
                  <a:schemeClr val="tx1"/>
                </a:solidFill>
              </a:rPr>
              <a:t>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84577" y="2782642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표현과 구성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(30)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400801" y="2782642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>
                <a:solidFill>
                  <a:schemeClr val="tx1"/>
                </a:solidFill>
              </a:rPr>
              <a:t>아이디어를 표현함에 있어 적절하고 성의 있는 형태로 문서가 작성 되었는지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이해 되기 쉽도록 깔끔하게 구성 되었는지 평가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68353" y="3606815"/>
            <a:ext cx="1944216" cy="164834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디자인 부분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384577" y="3606815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게임 이해도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(40)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384577" y="4183736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창의성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(30)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400801" y="3606815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 err="1">
                <a:solidFill>
                  <a:schemeClr val="tx1"/>
                </a:solidFill>
              </a:rPr>
              <a:t>스페셜포스</a:t>
            </a:r>
            <a:r>
              <a:rPr lang="en-US" altLang="ko-KR" sz="1100" dirty="0">
                <a:solidFill>
                  <a:schemeClr val="tx1"/>
                </a:solidFill>
              </a:rPr>
              <a:t>2 </a:t>
            </a:r>
            <a:r>
              <a:rPr lang="ko-KR" altLang="ko-KR" sz="1100" dirty="0">
                <a:solidFill>
                  <a:schemeClr val="tx1"/>
                </a:solidFill>
              </a:rPr>
              <a:t>에 대한 게임 플레이 경험과 관심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이해 등을 </a:t>
            </a:r>
            <a:r>
              <a:rPr lang="ko-KR" altLang="ko-KR" sz="1100" dirty="0" smtClean="0">
                <a:solidFill>
                  <a:schemeClr val="tx1"/>
                </a:solidFill>
              </a:rPr>
              <a:t>바탕으로 </a:t>
            </a:r>
            <a:r>
              <a:rPr lang="ko-KR" altLang="ko-KR" sz="1100" dirty="0">
                <a:solidFill>
                  <a:schemeClr val="tx1"/>
                </a:solidFill>
              </a:rPr>
              <a:t>디자인이 도출 되었는지 평가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400801" y="4183736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>
                <a:solidFill>
                  <a:schemeClr val="tx1"/>
                </a:solidFill>
              </a:rPr>
              <a:t>제출 된 </a:t>
            </a:r>
            <a:r>
              <a:rPr lang="ko-KR" altLang="ko-KR" sz="1100" dirty="0" err="1">
                <a:solidFill>
                  <a:schemeClr val="tx1"/>
                </a:solidFill>
              </a:rPr>
              <a:t>아트웍이</a:t>
            </a:r>
            <a:r>
              <a:rPr lang="ko-KR" altLang="ko-KR" sz="1100" dirty="0">
                <a:solidFill>
                  <a:schemeClr val="tx1"/>
                </a:solidFill>
              </a:rPr>
              <a:t> 기존의 작품이나 </a:t>
            </a:r>
            <a:r>
              <a:rPr lang="ko-KR" altLang="ko-KR" sz="1100" dirty="0" err="1">
                <a:solidFill>
                  <a:schemeClr val="tx1"/>
                </a:solidFill>
              </a:rPr>
              <a:t>컨셉을</a:t>
            </a:r>
            <a:r>
              <a:rPr lang="ko-KR" altLang="ko-KR" sz="1100" dirty="0">
                <a:solidFill>
                  <a:schemeClr val="tx1"/>
                </a:solidFill>
              </a:rPr>
              <a:t> 모방하지 않았으며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r>
              <a:rPr lang="ko-KR" altLang="ko-KR" sz="1100" dirty="0" smtClean="0">
                <a:solidFill>
                  <a:schemeClr val="tx1"/>
                </a:solidFill>
              </a:rPr>
              <a:t>독창적이며 </a:t>
            </a:r>
            <a:r>
              <a:rPr lang="ko-KR" altLang="ko-KR" sz="1100" dirty="0">
                <a:solidFill>
                  <a:schemeClr val="tx1"/>
                </a:solidFill>
              </a:rPr>
              <a:t>참신함이 잘 나타나 있는지 평가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384577" y="4760657"/>
            <a:ext cx="1944216" cy="49450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표현과 구성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(30)</a:t>
            </a:r>
            <a:endParaRPr lang="ko-KR" alt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00801" y="4760657"/>
            <a:ext cx="4320480" cy="494504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ko-KR" sz="1100" dirty="0">
                <a:solidFill>
                  <a:schemeClr val="tx1"/>
                </a:solidFill>
              </a:rPr>
              <a:t>적절한 툴과 기법을 사용하여 깔끔하게 디자인 되었는지</a:t>
            </a:r>
            <a:r>
              <a:rPr lang="en-US" altLang="ko-KR" sz="1100" dirty="0">
                <a:solidFill>
                  <a:schemeClr val="tx1"/>
                </a:solidFill>
              </a:rPr>
              <a:t>, </a:t>
            </a:r>
            <a:r>
              <a:rPr lang="ko-KR" altLang="ko-KR" sz="1100" dirty="0">
                <a:solidFill>
                  <a:schemeClr val="tx1"/>
                </a:solidFill>
              </a:rPr>
              <a:t>작품 전반의 구성이 완성도 있게 제작 되었는지 평가 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18" name="직선 연결선 17"/>
          <p:cNvCxnSpPr/>
          <p:nvPr/>
        </p:nvCxnSpPr>
        <p:spPr>
          <a:xfrm>
            <a:off x="296345" y="1510745"/>
            <a:ext cx="856895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331640" y="1052736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tx1"/>
                </a:solidFill>
                <a:latin typeface="+mj-ea"/>
                <a:ea typeface="+mj-ea"/>
              </a:rPr>
              <a:t>시상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331640" y="1628800"/>
            <a:ext cx="1944216" cy="122413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1.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아이디어 부분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331640" y="3068960"/>
            <a:ext cx="1944216" cy="122413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디자인 부분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347864" y="1628800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대상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347864" y="2060848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우수상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347864" y="2492896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장려상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347864" y="3068960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대상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347864" y="3501008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우수상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347864" y="3933056"/>
            <a:ext cx="1944216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장려상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364088" y="1628800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명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364088" y="2060848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명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5364088" y="2492896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명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364088" y="3068960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명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364088" y="3501008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명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5364088" y="3933056"/>
            <a:ext cx="64807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100" smtClean="0">
                <a:solidFill>
                  <a:schemeClr val="tx1"/>
                </a:solidFill>
                <a:latin typeface="+mn-ea"/>
              </a:rPr>
              <a:t>명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084168" y="1628800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200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만원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6084168" y="2060848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100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만원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6084168" y="2492896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50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</a:t>
            </a:r>
            <a:r>
              <a:rPr lang="ko-KR" altLang="en-US" sz="1100" b="1" dirty="0">
                <a:solidFill>
                  <a:schemeClr val="tx1"/>
                </a:solidFill>
                <a:latin typeface="+mn-ea"/>
              </a:rPr>
              <a:t>원</a:t>
            </a:r>
            <a:endParaRPr lang="ko-KR" altLang="en-US" sz="11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084168" y="3068960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200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만원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6084168" y="3501008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100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만원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084168" y="3933056"/>
            <a:ext cx="1368152" cy="36004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50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만원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331640" y="4509120"/>
            <a:ext cx="6120680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ko-KR" altLang="ko-KR" sz="1400" dirty="0">
                <a:latin typeface="+mj-ea"/>
                <a:ea typeface="+mj-ea"/>
              </a:rPr>
              <a:t>우수상 이상 </a:t>
            </a:r>
            <a:r>
              <a:rPr lang="ko-KR" altLang="ko-KR" sz="1400" dirty="0" smtClean="0">
                <a:latin typeface="+mj-ea"/>
                <a:ea typeface="+mj-ea"/>
              </a:rPr>
              <a:t>응모자</a:t>
            </a:r>
            <a:r>
              <a:rPr lang="ko-KR" altLang="en-US" sz="1400" dirty="0" smtClean="0">
                <a:latin typeface="+mj-ea"/>
                <a:ea typeface="+mj-ea"/>
              </a:rPr>
              <a:t>에게는 ㈜드래곤플라이 </a:t>
            </a:r>
            <a:r>
              <a:rPr lang="ko-KR" altLang="ko-KR" sz="1400" dirty="0" err="1" smtClean="0">
                <a:latin typeface="+mj-ea"/>
                <a:ea typeface="+mj-ea"/>
              </a:rPr>
              <a:t>인턴쉽</a:t>
            </a:r>
            <a:r>
              <a:rPr lang="ko-KR" altLang="ko-KR" sz="1400" dirty="0" smtClean="0">
                <a:latin typeface="+mj-ea"/>
                <a:ea typeface="+mj-ea"/>
              </a:rPr>
              <a:t> </a:t>
            </a:r>
            <a:r>
              <a:rPr lang="ko-KR" altLang="ko-KR" sz="1400" dirty="0">
                <a:latin typeface="+mj-ea"/>
                <a:ea typeface="+mj-ea"/>
              </a:rPr>
              <a:t>기회를 </a:t>
            </a:r>
            <a:r>
              <a:rPr lang="ko-KR" altLang="ko-KR" sz="1400" dirty="0" smtClean="0">
                <a:latin typeface="+mj-ea"/>
                <a:ea typeface="+mj-ea"/>
              </a:rPr>
              <a:t>제공</a:t>
            </a:r>
            <a:r>
              <a:rPr lang="ko-KR" altLang="en-US" sz="1400" dirty="0" smtClean="0">
                <a:latin typeface="+mj-ea"/>
                <a:ea typeface="+mj-ea"/>
              </a:rPr>
              <a:t>합니다</a:t>
            </a:r>
            <a:r>
              <a:rPr lang="en-US" altLang="ko-KR" sz="1400" dirty="0" smtClean="0">
                <a:latin typeface="+mj-ea"/>
                <a:ea typeface="+mj-ea"/>
              </a:rPr>
              <a:t>. </a:t>
            </a:r>
          </a:p>
        </p:txBody>
      </p:sp>
      <p:cxnSp>
        <p:nvCxnSpPr>
          <p:cNvPr id="27" name="직선 연결선 26"/>
          <p:cNvCxnSpPr/>
          <p:nvPr/>
        </p:nvCxnSpPr>
        <p:spPr>
          <a:xfrm>
            <a:off x="1187624" y="1484784"/>
            <a:ext cx="64087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95536" y="1556792"/>
            <a:ext cx="360040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차 발표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076056" y="1556792"/>
            <a:ext cx="360040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프레젠테이션 및 시상식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95536" y="2204864"/>
            <a:ext cx="3600400" cy="230425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6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26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일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금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algn="ctr"/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드래곤플라이 홈페이지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입상자 발표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최종 순위는 프레젠테이션을 통해 결정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076056" y="2204864"/>
            <a:ext cx="3600400" cy="230425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7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일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금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algn="ctr"/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드래곤플라이 본사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입사자가 직접 작품 소개 프레젠테이션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최종 순위 발표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</a:rPr>
              <a:t>&amp;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</a:rPr>
              <a:t>시상식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이등변 삼각형 6"/>
          <p:cNvSpPr/>
          <p:nvPr/>
        </p:nvSpPr>
        <p:spPr>
          <a:xfrm rot="5400000">
            <a:off x="3419872" y="2780928"/>
            <a:ext cx="2088232" cy="648072"/>
          </a:xfrm>
          <a:prstGeom prst="triangle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1470843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안내 사항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67544" y="2046907"/>
            <a:ext cx="828092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1400" dirty="0" smtClean="0">
                <a:latin typeface="+mj-ea"/>
                <a:ea typeface="+mj-ea"/>
              </a:rPr>
              <a:t>1. </a:t>
            </a:r>
            <a:r>
              <a:rPr lang="ko-KR" altLang="ko-KR" sz="1400" dirty="0" smtClean="0">
                <a:latin typeface="+mj-ea"/>
                <a:ea typeface="+mj-ea"/>
              </a:rPr>
              <a:t>출품</a:t>
            </a:r>
            <a:r>
              <a:rPr lang="ko-KR" altLang="en-US" sz="1400" dirty="0" smtClean="0">
                <a:latin typeface="+mj-ea"/>
                <a:ea typeface="+mj-ea"/>
              </a:rPr>
              <a:t>작</a:t>
            </a:r>
            <a:r>
              <a:rPr lang="ko-KR" altLang="ko-KR" sz="1400" dirty="0" smtClean="0">
                <a:latin typeface="+mj-ea"/>
                <a:ea typeface="+mj-ea"/>
              </a:rPr>
              <a:t>에 </a:t>
            </a:r>
            <a:r>
              <a:rPr lang="ko-KR" altLang="ko-KR" sz="1400" dirty="0">
                <a:latin typeface="+mj-ea"/>
                <a:ea typeface="+mj-ea"/>
              </a:rPr>
              <a:t>대한 지식재산권은 </a:t>
            </a:r>
            <a:r>
              <a:rPr lang="ko-KR" altLang="ko-KR" sz="1400" dirty="0" smtClean="0">
                <a:latin typeface="+mj-ea"/>
                <a:ea typeface="+mj-ea"/>
              </a:rPr>
              <a:t>응모자에게 </a:t>
            </a:r>
            <a:r>
              <a:rPr lang="ko-KR" altLang="ko-KR" sz="1400" dirty="0">
                <a:latin typeface="+mj-ea"/>
                <a:ea typeface="+mj-ea"/>
              </a:rPr>
              <a:t>있습니다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  <a:endParaRPr lang="en-US" altLang="ko-KR" sz="1400" dirty="0" smtClean="0">
              <a:latin typeface="+mj-ea"/>
              <a:ea typeface="+mj-ea"/>
            </a:endParaRPr>
          </a:p>
          <a:p>
            <a:pPr lvl="0"/>
            <a:r>
              <a:rPr lang="en-US" altLang="ko-KR" sz="1400" dirty="0" smtClean="0">
                <a:latin typeface="+mj-ea"/>
                <a:ea typeface="+mj-ea"/>
              </a:rPr>
              <a:t>   </a:t>
            </a:r>
            <a:r>
              <a:rPr lang="ko-KR" altLang="ko-KR" sz="1400" dirty="0" err="1" smtClean="0">
                <a:latin typeface="+mj-ea"/>
                <a:ea typeface="+mj-ea"/>
              </a:rPr>
              <a:t>입상작에</a:t>
            </a:r>
            <a:r>
              <a:rPr lang="ko-KR" altLang="ko-KR" sz="1400" dirty="0" smtClean="0">
                <a:latin typeface="+mj-ea"/>
                <a:ea typeface="+mj-ea"/>
              </a:rPr>
              <a:t> </a:t>
            </a:r>
            <a:r>
              <a:rPr lang="ko-KR" altLang="ko-KR" sz="1400" dirty="0">
                <a:latin typeface="+mj-ea"/>
                <a:ea typeface="+mj-ea"/>
              </a:rPr>
              <a:t>대해서는 </a:t>
            </a:r>
            <a:r>
              <a:rPr lang="ko-KR" altLang="ko-KR" sz="1400" dirty="0" err="1">
                <a:latin typeface="+mj-ea"/>
                <a:ea typeface="+mj-ea"/>
              </a:rPr>
              <a:t>드래곤플라이와</a:t>
            </a:r>
            <a:r>
              <a:rPr lang="ko-KR" altLang="ko-KR" sz="1400" dirty="0">
                <a:latin typeface="+mj-ea"/>
                <a:ea typeface="+mj-ea"/>
              </a:rPr>
              <a:t> 별도의 협의를 거쳐 </a:t>
            </a:r>
            <a:r>
              <a:rPr lang="ko-KR" altLang="en-US" sz="1400" dirty="0" smtClean="0">
                <a:latin typeface="+mj-ea"/>
                <a:ea typeface="+mj-ea"/>
              </a:rPr>
              <a:t>향 후 </a:t>
            </a:r>
            <a:r>
              <a:rPr lang="ko-KR" altLang="ko-KR" sz="1400" dirty="0" smtClean="0">
                <a:latin typeface="+mj-ea"/>
                <a:ea typeface="+mj-ea"/>
              </a:rPr>
              <a:t>게임 </a:t>
            </a:r>
            <a:r>
              <a:rPr lang="ko-KR" altLang="ko-KR" sz="1400" dirty="0">
                <a:latin typeface="+mj-ea"/>
                <a:ea typeface="+mj-ea"/>
              </a:rPr>
              <a:t>개발에 반영 될 수 있습니다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  <a:endParaRPr lang="ko-KR" altLang="ko-KR" sz="1400" dirty="0">
              <a:latin typeface="+mj-ea"/>
              <a:ea typeface="+mj-ea"/>
            </a:endParaRPr>
          </a:p>
          <a:p>
            <a:pPr lvl="0"/>
            <a:endParaRPr lang="en-US" altLang="ko-KR" sz="1400" dirty="0" smtClean="0">
              <a:latin typeface="+mj-ea"/>
              <a:ea typeface="+mj-ea"/>
            </a:endParaRPr>
          </a:p>
          <a:p>
            <a:pPr lvl="0"/>
            <a:r>
              <a:rPr lang="en-US" altLang="ko-KR" sz="1400" dirty="0" smtClean="0">
                <a:latin typeface="+mj-ea"/>
                <a:ea typeface="+mj-ea"/>
              </a:rPr>
              <a:t>2. </a:t>
            </a:r>
            <a:r>
              <a:rPr lang="ko-KR" altLang="ko-KR" sz="1400" dirty="0" smtClean="0">
                <a:latin typeface="+mj-ea"/>
                <a:ea typeface="+mj-ea"/>
              </a:rPr>
              <a:t>모방이나 </a:t>
            </a:r>
            <a:r>
              <a:rPr lang="ko-KR" altLang="ko-KR" sz="1400" dirty="0">
                <a:latin typeface="+mj-ea"/>
                <a:ea typeface="+mj-ea"/>
              </a:rPr>
              <a:t>표절로 밝혀진 응모작의 경우 입상이 취소되며</a:t>
            </a:r>
            <a:r>
              <a:rPr lang="en-US" altLang="ko-KR" sz="1400" dirty="0">
                <a:latin typeface="+mj-ea"/>
                <a:ea typeface="+mj-ea"/>
              </a:rPr>
              <a:t>, </a:t>
            </a:r>
            <a:r>
              <a:rPr lang="ko-KR" altLang="ko-KR" sz="1400" dirty="0">
                <a:latin typeface="+mj-ea"/>
                <a:ea typeface="+mj-ea"/>
              </a:rPr>
              <a:t>타인의 지식재산권 등의 권리를 침해하여 </a:t>
            </a:r>
            <a:r>
              <a:rPr lang="en-US" altLang="ko-KR" sz="1400" dirty="0" smtClean="0">
                <a:latin typeface="+mj-ea"/>
                <a:ea typeface="+mj-ea"/>
              </a:rPr>
              <a:t>  </a:t>
            </a:r>
          </a:p>
          <a:p>
            <a:pPr lvl="0"/>
            <a:r>
              <a:rPr lang="en-US" altLang="ko-KR" sz="1400" dirty="0">
                <a:latin typeface="+mj-ea"/>
                <a:ea typeface="+mj-ea"/>
              </a:rPr>
              <a:t> </a:t>
            </a:r>
            <a:r>
              <a:rPr lang="en-US" altLang="ko-KR" sz="1400" dirty="0" smtClean="0">
                <a:latin typeface="+mj-ea"/>
                <a:ea typeface="+mj-ea"/>
              </a:rPr>
              <a:t>  </a:t>
            </a:r>
            <a:r>
              <a:rPr lang="ko-KR" altLang="ko-KR" sz="1400" dirty="0" smtClean="0">
                <a:latin typeface="+mj-ea"/>
                <a:ea typeface="+mj-ea"/>
              </a:rPr>
              <a:t>발생되는 </a:t>
            </a:r>
            <a:r>
              <a:rPr lang="ko-KR" altLang="ko-KR" sz="1400" dirty="0">
                <a:latin typeface="+mj-ea"/>
                <a:ea typeface="+mj-ea"/>
              </a:rPr>
              <a:t>법적 책임은 </a:t>
            </a:r>
            <a:r>
              <a:rPr lang="ko-KR" altLang="ko-KR" sz="1400" dirty="0" smtClean="0">
                <a:latin typeface="+mj-ea"/>
                <a:ea typeface="+mj-ea"/>
              </a:rPr>
              <a:t>응모자에게 </a:t>
            </a:r>
            <a:r>
              <a:rPr lang="ko-KR" altLang="ko-KR" sz="1400" dirty="0">
                <a:latin typeface="+mj-ea"/>
                <a:ea typeface="+mj-ea"/>
              </a:rPr>
              <a:t>있습니다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</a:p>
          <a:p>
            <a:pPr lvl="0"/>
            <a:endParaRPr lang="en-US" altLang="ko-KR" sz="1400" dirty="0" smtClean="0">
              <a:latin typeface="+mj-ea"/>
              <a:ea typeface="+mj-ea"/>
            </a:endParaRPr>
          </a:p>
          <a:p>
            <a:pPr lvl="0"/>
            <a:r>
              <a:rPr lang="en-US" altLang="ko-KR" sz="1400" dirty="0" smtClean="0">
                <a:latin typeface="+mj-ea"/>
                <a:ea typeface="+mj-ea"/>
              </a:rPr>
              <a:t>3. </a:t>
            </a:r>
            <a:r>
              <a:rPr lang="ko-KR" altLang="ko-KR" sz="1400" dirty="0" smtClean="0">
                <a:latin typeface="+mj-ea"/>
                <a:ea typeface="+mj-ea"/>
              </a:rPr>
              <a:t>응모작이 </a:t>
            </a:r>
            <a:r>
              <a:rPr lang="ko-KR" altLang="ko-KR" sz="1400" dirty="0">
                <a:latin typeface="+mj-ea"/>
                <a:ea typeface="+mj-ea"/>
              </a:rPr>
              <a:t>심사 기준에 미치지 못할 경우 당선작이 없을 수 있습니다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  <a:endParaRPr lang="ko-KR" altLang="ko-KR" sz="1400" dirty="0">
              <a:latin typeface="+mj-ea"/>
              <a:ea typeface="+mj-ea"/>
            </a:endParaRPr>
          </a:p>
          <a:p>
            <a:pPr lvl="0"/>
            <a:endParaRPr lang="en-US" altLang="ko-KR" sz="1400" dirty="0" smtClean="0">
              <a:latin typeface="+mj-ea"/>
              <a:ea typeface="+mj-ea"/>
            </a:endParaRPr>
          </a:p>
          <a:p>
            <a:pPr lvl="0"/>
            <a:r>
              <a:rPr lang="en-US" altLang="ko-KR" sz="1400" dirty="0" smtClean="0">
                <a:latin typeface="+mj-ea"/>
                <a:ea typeface="+mj-ea"/>
              </a:rPr>
              <a:t>4. </a:t>
            </a:r>
            <a:r>
              <a:rPr lang="ko-KR" altLang="ko-KR" sz="1400" dirty="0" smtClean="0">
                <a:latin typeface="+mj-ea"/>
                <a:ea typeface="+mj-ea"/>
              </a:rPr>
              <a:t>최종 </a:t>
            </a:r>
            <a:r>
              <a:rPr lang="ko-KR" altLang="ko-KR" sz="1400" dirty="0">
                <a:latin typeface="+mj-ea"/>
                <a:ea typeface="+mj-ea"/>
              </a:rPr>
              <a:t>순위는 시상식 당일 </a:t>
            </a:r>
            <a:r>
              <a:rPr lang="ko-KR" altLang="ko-KR" sz="1400" dirty="0" err="1">
                <a:latin typeface="+mj-ea"/>
                <a:ea typeface="+mj-ea"/>
              </a:rPr>
              <a:t>공모작에</a:t>
            </a:r>
            <a:r>
              <a:rPr lang="ko-KR" altLang="ko-KR" sz="1400" dirty="0">
                <a:latin typeface="+mj-ea"/>
                <a:ea typeface="+mj-ea"/>
              </a:rPr>
              <a:t> 대한 프레젠테이션 후 결정됩니다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  <a:endParaRPr lang="ko-KR" altLang="ko-KR" sz="1400" dirty="0">
              <a:latin typeface="+mj-ea"/>
              <a:ea typeface="+mj-ea"/>
            </a:endParaRPr>
          </a:p>
          <a:p>
            <a:pPr lvl="0"/>
            <a:endParaRPr lang="en-US" altLang="ko-KR" sz="1400" dirty="0" smtClean="0">
              <a:latin typeface="+mj-ea"/>
              <a:ea typeface="+mj-ea"/>
            </a:endParaRPr>
          </a:p>
          <a:p>
            <a:pPr lvl="0"/>
            <a:r>
              <a:rPr lang="en-US" altLang="ko-KR" sz="1400" dirty="0" smtClean="0">
                <a:latin typeface="+mj-ea"/>
                <a:ea typeface="+mj-ea"/>
              </a:rPr>
              <a:t>5. </a:t>
            </a:r>
            <a:r>
              <a:rPr lang="ko-KR" altLang="ko-KR" sz="1400" dirty="0" smtClean="0">
                <a:latin typeface="+mj-ea"/>
                <a:ea typeface="+mj-ea"/>
              </a:rPr>
              <a:t>상금의 </a:t>
            </a:r>
            <a:r>
              <a:rPr lang="ko-KR" altLang="ko-KR" sz="1400" dirty="0">
                <a:latin typeface="+mj-ea"/>
                <a:ea typeface="+mj-ea"/>
              </a:rPr>
              <a:t>제세공과금은 본인 부담이며</a:t>
            </a:r>
            <a:r>
              <a:rPr lang="en-US" altLang="ko-KR" sz="1400" dirty="0">
                <a:latin typeface="+mj-ea"/>
                <a:ea typeface="+mj-ea"/>
              </a:rPr>
              <a:t>, </a:t>
            </a:r>
            <a:r>
              <a:rPr lang="ko-KR" altLang="ko-KR" sz="1400" dirty="0">
                <a:latin typeface="+mj-ea"/>
                <a:ea typeface="+mj-ea"/>
              </a:rPr>
              <a:t>공제 후 지급 됩니다</a:t>
            </a:r>
            <a:r>
              <a:rPr lang="en-US" altLang="ko-KR" sz="1400" dirty="0">
                <a:latin typeface="+mj-ea"/>
                <a:ea typeface="+mj-ea"/>
              </a:rPr>
              <a:t>. </a:t>
            </a:r>
            <a:endParaRPr lang="ko-KR" altLang="ko-KR" sz="1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979712" y="2348880"/>
            <a:ext cx="5256584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>
                <a:solidFill>
                  <a:schemeClr val="tx1"/>
                </a:solidFill>
                <a:latin typeface="+mj-ea"/>
                <a:ea typeface="+mj-ea"/>
              </a:rPr>
              <a:t>감사합니다</a:t>
            </a:r>
            <a:r>
              <a:rPr lang="en-US" altLang="ko-KR" sz="5400" b="1" dirty="0" smtClean="0">
                <a:solidFill>
                  <a:schemeClr val="tx1"/>
                </a:solidFill>
                <a:latin typeface="+mj-ea"/>
                <a:ea typeface="+mj-ea"/>
              </a:rPr>
              <a:t>.</a:t>
            </a:r>
            <a:endParaRPr lang="ko-KR" altLang="en-US" sz="54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4365104"/>
            <a:ext cx="1944216" cy="1872208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+mj-ea"/>
                <a:ea typeface="+mj-ea"/>
              </a:rPr>
              <a:t>담당자</a:t>
            </a:r>
            <a:endParaRPr lang="ko-KR" altLang="en-US" sz="16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483768" y="4365104"/>
            <a:ext cx="6120680" cy="1872208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퍼블리싱팀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오진원 차장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: jinwon@dragonflygame.com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전화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: 070-4626-7631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핸드폰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: 010-8218-1427</a:t>
            </a:r>
          </a:p>
        </p:txBody>
      </p:sp>
    </p:spTree>
    <p:extLst>
      <p:ext uri="{BB962C8B-B14F-4D97-AF65-F5344CB8AC3E}">
        <p14:creationId xmlns:p14="http://schemas.microsoft.com/office/powerpoint/2010/main" val="38815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>
              <a:lumMod val="50000"/>
              <a:lumOff val="50000"/>
            </a:schemeClr>
          </a:solidFill>
        </a:ln>
      </a:spPr>
      <a:bodyPr rtlCol="0" anchor="ctr"/>
      <a:lstStyle>
        <a:defPPr algn="ctr">
          <a:defRPr sz="900" dirty="0" smtClean="0">
            <a:solidFill>
              <a:schemeClr val="tx1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9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22173</TotalTime>
  <Words>553</Words>
  <Application>Microsoft Office PowerPoint</Application>
  <PresentationFormat>화면 슬라이드 쇼(4:3)</PresentationFormat>
  <Paragraphs>118</Paragraphs>
  <Slides>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Dragonfly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WEB-jonghunYoo1</dc:creator>
  <cp:lastModifiedBy>jinwon</cp:lastModifiedBy>
  <cp:revision>2109</cp:revision>
  <dcterms:created xsi:type="dcterms:W3CDTF">2009-05-18T01:22:26Z</dcterms:created>
  <dcterms:modified xsi:type="dcterms:W3CDTF">2015-03-27T08:32:56Z</dcterms:modified>
</cp:coreProperties>
</file>