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195E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16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959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3894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103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3825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8972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428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8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2077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7582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322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61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6FAA9-34D3-4821-8256-CF81E328EF72}" type="datetimeFigureOut">
              <a:rPr lang="ko-KR" altLang="en-US" smtClean="0"/>
              <a:t>2022-07-08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C2E09-9E78-4E20-95CC-601F20B2E0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731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anacapitalcontest.co.k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132"/>
            <a:ext cx="9905999" cy="571500"/>
          </a:xfrm>
          <a:prstGeom prst="rect">
            <a:avLst/>
          </a:prstGeom>
          <a:solidFill>
            <a:srgbClr val="195E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166326" y="108342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977449" y="700216"/>
            <a:ext cx="2817340" cy="96382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latin typeface="+mn-ea"/>
              </a:rPr>
              <a:t>PT</a:t>
            </a:r>
            <a:r>
              <a:rPr lang="ko-KR" altLang="en-US" b="1" dirty="0" smtClean="0">
                <a:latin typeface="+mn-ea"/>
              </a:rPr>
              <a:t>자료 작성 시</a:t>
            </a:r>
            <a:endParaRPr lang="en-US" altLang="ko-KR" b="1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본 페이지는 삭제 요망</a:t>
            </a:r>
            <a:endParaRPr lang="ko-KR" altLang="en-US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4825" y="61048"/>
            <a:ext cx="3591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작성 방법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534401" y="679842"/>
            <a:ext cx="8590789" cy="6046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033" tIns="54517" rIns="109033" bIns="54517" anchor="t"/>
          <a:lstStyle>
            <a:lvl1pPr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00"/>
              </a:spcBef>
            </a:pPr>
            <a:r>
              <a:rPr lang="en-US" altLang="ko-KR" b="0" dirty="0">
                <a:solidFill>
                  <a:srgbClr val="195E61"/>
                </a:solidFill>
                <a:latin typeface="+mn-ea"/>
                <a:ea typeface="+mn-ea"/>
                <a:sym typeface="Wingdings" panose="05000000000000000000" pitchFamily="2" charset="2"/>
              </a:rPr>
              <a:t></a:t>
            </a:r>
            <a:r>
              <a:rPr lang="en-US" altLang="ko-KR" b="0" dirty="0">
                <a:latin typeface="+mn-ea"/>
                <a:ea typeface="+mn-ea"/>
              </a:rPr>
              <a:t> </a:t>
            </a:r>
            <a:r>
              <a:rPr lang="ko-KR" altLang="en-US" dirty="0">
                <a:latin typeface="+mn-ea"/>
                <a:ea typeface="+mn-ea"/>
              </a:rPr>
              <a:t>작성방법</a:t>
            </a:r>
          </a:p>
          <a:p>
            <a:pPr eaLnBrk="1" hangingPunct="1">
              <a:lnSpc>
                <a:spcPct val="150000"/>
              </a:lnSpc>
              <a:spcBef>
                <a:spcPts val="300"/>
              </a:spcBef>
            </a:pPr>
            <a:r>
              <a:rPr lang="ko-KR" altLang="en-US" sz="1400" dirty="0">
                <a:latin typeface="+mn-ea"/>
                <a:ea typeface="+mn-ea"/>
              </a:rPr>
              <a:t>   </a:t>
            </a:r>
            <a:r>
              <a:rPr lang="en-US" altLang="ko-KR" sz="1400" dirty="0">
                <a:latin typeface="+mn-ea"/>
                <a:ea typeface="+mn-ea"/>
              </a:rPr>
              <a:t>-</a:t>
            </a:r>
            <a:r>
              <a:rPr lang="ko-KR" altLang="en-US" sz="1400" dirty="0">
                <a:latin typeface="+mn-ea"/>
                <a:ea typeface="+mn-ea"/>
              </a:rPr>
              <a:t> 디자인 및 구 성 </a:t>
            </a:r>
            <a:r>
              <a:rPr lang="en-US" altLang="ko-KR" sz="1400" dirty="0">
                <a:latin typeface="+mn-ea"/>
                <a:ea typeface="+mn-ea"/>
              </a:rPr>
              <a:t>: </a:t>
            </a:r>
            <a:r>
              <a:rPr lang="ko-KR" altLang="en-US" sz="1400" dirty="0">
                <a:latin typeface="+mn-ea"/>
                <a:ea typeface="+mn-ea"/>
              </a:rPr>
              <a:t>페이지 디자인 및 레이아웃 등은 자유롭게 </a:t>
            </a:r>
            <a:r>
              <a:rPr lang="ko-KR" altLang="en-US" sz="1400" dirty="0" smtClean="0">
                <a:latin typeface="+mn-ea"/>
                <a:ea typeface="+mn-ea"/>
              </a:rPr>
              <a:t>구성</a:t>
            </a:r>
            <a:r>
              <a:rPr lang="en-US" altLang="ko-KR" sz="1400" dirty="0">
                <a:latin typeface="+mn-ea"/>
                <a:ea typeface="+mn-ea"/>
              </a:rPr>
              <a:t/>
            </a:r>
            <a:br>
              <a:rPr lang="en-US" altLang="ko-KR" sz="1400" dirty="0">
                <a:latin typeface="+mn-ea"/>
                <a:ea typeface="+mn-ea"/>
              </a:rPr>
            </a:br>
            <a:r>
              <a:rPr lang="en-US" altLang="ko-KR" sz="1000" dirty="0" smtClean="0">
                <a:latin typeface="+mn-ea"/>
                <a:ea typeface="+mn-ea"/>
              </a:rPr>
              <a:t> </a:t>
            </a:r>
            <a:endParaRPr lang="en-US" altLang="ko-KR" sz="1400" dirty="0">
              <a:solidFill>
                <a:srgbClr val="C00000"/>
              </a:solidFill>
              <a:latin typeface="+mn-ea"/>
              <a:ea typeface="+mn-ea"/>
            </a:endParaRPr>
          </a:p>
          <a:p>
            <a:pPr defTabSz="914377" eaLnBrk="1" hangingPunct="1">
              <a:lnSpc>
                <a:spcPct val="150000"/>
              </a:lnSpc>
              <a:spcBef>
                <a:spcPts val="300"/>
              </a:spcBef>
            </a:pPr>
            <a:r>
              <a:rPr kumimoji="0" lang="en-US" altLang="ko-KR" b="0" dirty="0">
                <a:solidFill>
                  <a:srgbClr val="195E61"/>
                </a:solidFill>
                <a:latin typeface="+mn-ea"/>
                <a:ea typeface="+mn-ea"/>
                <a:sym typeface="Wingdings" panose="05000000000000000000" pitchFamily="2" charset="2"/>
              </a:rPr>
              <a:t></a:t>
            </a:r>
            <a:r>
              <a:rPr kumimoji="0" lang="en-US" altLang="ko-KR" b="0" dirty="0">
                <a:solidFill>
                  <a:srgbClr val="C00000"/>
                </a:solidFill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kumimoji="0" lang="ko-KR" altLang="en-US" dirty="0">
                <a:latin typeface="+mn-ea"/>
                <a:ea typeface="+mn-ea"/>
                <a:sym typeface="Wingdings" panose="05000000000000000000" pitchFamily="2" charset="2"/>
              </a:rPr>
              <a:t>작성내용</a:t>
            </a:r>
            <a:endParaRPr kumimoji="0" lang="ko-KR" altLang="en-US" dirty="0"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dirty="0">
                <a:solidFill>
                  <a:srgbClr val="C00000"/>
                </a:solidFill>
                <a:latin typeface="+mn-ea"/>
                <a:ea typeface="+mn-ea"/>
              </a:rPr>
              <a:t>   </a:t>
            </a:r>
            <a:r>
              <a:rPr lang="en-US" altLang="ko-KR" sz="1400" dirty="0">
                <a:latin typeface="+mn-ea"/>
                <a:ea typeface="+mn-ea"/>
              </a:rPr>
              <a:t>-</a:t>
            </a: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핵심 내용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서비스 아이디어의 핵심 내용 </a:t>
            </a:r>
            <a:r>
              <a:rPr lang="en-US" altLang="ko-KR" sz="1400" dirty="0" smtClean="0">
                <a:latin typeface="+mn-ea"/>
                <a:ea typeface="+mn-ea"/>
              </a:rPr>
              <a:t>&amp; </a:t>
            </a:r>
            <a:r>
              <a:rPr lang="ko-KR" altLang="en-US" sz="1400" dirty="0" smtClean="0">
                <a:latin typeface="+mn-ea"/>
                <a:ea typeface="+mn-ea"/>
              </a:rPr>
              <a:t>개요</a:t>
            </a:r>
            <a:endParaRPr lang="en-US" altLang="ko-KR" sz="1400" dirty="0" smtClean="0"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제안 배경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solidFill>
                  <a:srgbClr val="0000CC"/>
                </a:solidFill>
                <a:latin typeface="+mn-ea"/>
                <a:ea typeface="+mn-ea"/>
              </a:rPr>
              <a:t>기존 자동차 구매</a:t>
            </a:r>
            <a:r>
              <a:rPr lang="en-US" altLang="ko-KR" sz="1400" dirty="0" smtClean="0">
                <a:solidFill>
                  <a:srgbClr val="0000CC"/>
                </a:solidFill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solidFill>
                  <a:srgbClr val="0000CC"/>
                </a:solidFill>
                <a:latin typeface="+mn-ea"/>
                <a:ea typeface="+mn-ea"/>
              </a:rPr>
              <a:t>금융 서비스 현황 조사</a:t>
            </a:r>
            <a:r>
              <a:rPr lang="en-US" altLang="ko-KR" sz="1400" dirty="0" smtClean="0">
                <a:solidFill>
                  <a:srgbClr val="0000CC"/>
                </a:solidFill>
                <a:latin typeface="+mn-ea"/>
                <a:ea typeface="+mn-ea"/>
              </a:rPr>
              <a:t>/</a:t>
            </a:r>
            <a:r>
              <a:rPr lang="ko-KR" altLang="en-US" sz="1400" dirty="0" smtClean="0">
                <a:solidFill>
                  <a:srgbClr val="0000CC"/>
                </a:solidFill>
                <a:latin typeface="+mn-ea"/>
                <a:ea typeface="+mn-ea"/>
              </a:rPr>
              <a:t>분석 및 문제점</a:t>
            </a:r>
            <a:r>
              <a:rPr lang="en-US" altLang="ko-KR" sz="1400" dirty="0">
                <a:solidFill>
                  <a:srgbClr val="0000CC"/>
                </a:solidFill>
                <a:latin typeface="+mn-ea"/>
                <a:ea typeface="+mn-ea"/>
              </a:rPr>
              <a:t/>
            </a:r>
            <a:br>
              <a:rPr lang="en-US" altLang="ko-KR" sz="1400" dirty="0">
                <a:solidFill>
                  <a:srgbClr val="0000CC"/>
                </a:solidFill>
                <a:latin typeface="+mn-ea"/>
                <a:ea typeface="+mn-ea"/>
              </a:rPr>
            </a:br>
            <a:r>
              <a:rPr lang="en-US" altLang="ko-KR" sz="1400" dirty="0" smtClean="0">
                <a:latin typeface="+mn-ea"/>
                <a:ea typeface="+mn-ea"/>
              </a:rPr>
              <a:t>                    </a:t>
            </a:r>
            <a:r>
              <a:rPr lang="ko-KR" altLang="en-US" sz="1400" dirty="0" smtClean="0">
                <a:latin typeface="+mn-ea"/>
                <a:ea typeface="+mn-ea"/>
              </a:rPr>
              <a:t>예시 </a:t>
            </a:r>
            <a:r>
              <a:rPr lang="en-US" altLang="ko-KR" sz="1400" dirty="0" smtClean="0">
                <a:latin typeface="+mn-ea"/>
                <a:ea typeface="+mn-ea"/>
              </a:rPr>
              <a:t>1) </a:t>
            </a:r>
            <a:r>
              <a:rPr lang="ko-KR" altLang="en-US" sz="1400" dirty="0" err="1" smtClean="0">
                <a:latin typeface="+mn-ea"/>
                <a:ea typeface="+mn-ea"/>
              </a:rPr>
              <a:t>하나캐피탈</a:t>
            </a:r>
            <a:r>
              <a:rPr lang="ko-KR" altLang="en-US" sz="1400" dirty="0" smtClean="0">
                <a:latin typeface="+mn-ea"/>
                <a:ea typeface="+mn-ea"/>
              </a:rPr>
              <a:t> 디지털 채널</a:t>
            </a:r>
            <a:r>
              <a:rPr lang="en-US" altLang="ko-KR" sz="1400" dirty="0" smtClean="0">
                <a:latin typeface="+mn-ea"/>
                <a:ea typeface="+mn-ea"/>
              </a:rPr>
              <a:t>(App/Web)</a:t>
            </a:r>
            <a:r>
              <a:rPr lang="ko-KR" altLang="en-US" sz="1400" dirty="0" smtClean="0">
                <a:latin typeface="+mn-ea"/>
                <a:ea typeface="+mn-ea"/>
              </a:rPr>
              <a:t>에 대한 장단점 분석</a:t>
            </a:r>
            <a:r>
              <a:rPr lang="en-US" altLang="ko-KR" sz="1400" dirty="0" smtClean="0">
                <a:latin typeface="+mn-ea"/>
                <a:ea typeface="+mn-ea"/>
              </a:rPr>
              <a:t/>
            </a:r>
            <a:br>
              <a:rPr lang="en-US" altLang="ko-KR" sz="1400" dirty="0" smtClean="0">
                <a:latin typeface="+mn-ea"/>
                <a:ea typeface="+mn-ea"/>
              </a:rPr>
            </a:br>
            <a:r>
              <a:rPr lang="en-US" altLang="ko-KR" sz="1400" dirty="0" smtClean="0">
                <a:latin typeface="+mn-ea"/>
                <a:ea typeface="+mn-ea"/>
              </a:rPr>
              <a:t>                    </a:t>
            </a:r>
            <a:r>
              <a:rPr lang="ko-KR" altLang="en-US" sz="1400" dirty="0" smtClean="0">
                <a:latin typeface="+mn-ea"/>
                <a:ea typeface="+mn-ea"/>
              </a:rPr>
              <a:t>예시 </a:t>
            </a:r>
            <a:r>
              <a:rPr lang="en-US" altLang="ko-KR" sz="1400" dirty="0" smtClean="0">
                <a:latin typeface="+mn-ea"/>
                <a:ea typeface="+mn-ea"/>
              </a:rPr>
              <a:t>2) </a:t>
            </a:r>
            <a:r>
              <a:rPr lang="ko-KR" altLang="en-US" sz="1400" dirty="0" smtClean="0">
                <a:latin typeface="+mn-ea"/>
                <a:ea typeface="+mn-ea"/>
              </a:rPr>
              <a:t>기존 중고차 거래 플랫폼에 대한 현황 조사</a:t>
            </a:r>
            <a:r>
              <a:rPr lang="en-US" altLang="ko-KR" sz="1400" dirty="0" smtClean="0">
                <a:latin typeface="+mn-ea"/>
                <a:ea typeface="+mn-ea"/>
              </a:rPr>
              <a:t>/</a:t>
            </a:r>
            <a:r>
              <a:rPr lang="ko-KR" altLang="en-US" sz="1400" dirty="0" smtClean="0">
                <a:latin typeface="+mn-ea"/>
                <a:ea typeface="+mn-ea"/>
              </a:rPr>
              <a:t>분석</a:t>
            </a:r>
            <a:r>
              <a:rPr lang="en-US" altLang="ko-KR" sz="1400" dirty="0" smtClean="0">
                <a:latin typeface="+mn-ea"/>
                <a:ea typeface="+mn-ea"/>
              </a:rPr>
              <a:t/>
            </a:r>
            <a:br>
              <a:rPr lang="en-US" altLang="ko-KR" sz="1400" dirty="0" smtClean="0">
                <a:latin typeface="+mn-ea"/>
                <a:ea typeface="+mn-ea"/>
              </a:rPr>
            </a:br>
            <a:r>
              <a:rPr lang="en-US" altLang="ko-KR" sz="1400" dirty="0" smtClean="0">
                <a:latin typeface="+mn-ea"/>
                <a:ea typeface="+mn-ea"/>
              </a:rPr>
              <a:t>                    </a:t>
            </a:r>
            <a:r>
              <a:rPr lang="ko-KR" altLang="en-US" sz="1400" dirty="0" smtClean="0">
                <a:latin typeface="+mn-ea"/>
                <a:ea typeface="+mn-ea"/>
              </a:rPr>
              <a:t>예시 </a:t>
            </a:r>
            <a:r>
              <a:rPr lang="en-US" altLang="ko-KR" sz="1400" dirty="0" smtClean="0">
                <a:latin typeface="+mn-ea"/>
                <a:ea typeface="+mn-ea"/>
              </a:rPr>
              <a:t>3) </a:t>
            </a:r>
            <a:r>
              <a:rPr lang="ko-KR" altLang="en-US" sz="1400" dirty="0" smtClean="0">
                <a:latin typeface="+mn-ea"/>
                <a:ea typeface="+mn-ea"/>
              </a:rPr>
              <a:t>해외 자동차 구매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금융 서비스에 대한 사례 조사</a:t>
            </a:r>
            <a:endParaRPr lang="en-US" altLang="ko-KR" sz="1400" dirty="0" smtClean="0"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기획 목적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문제점에 대한 해결 방안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개선하고자 하는 방향</a:t>
            </a:r>
            <a:endParaRPr lang="en-US" altLang="ko-KR" sz="1400" dirty="0" smtClean="0"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dirty="0" smtClean="0">
                <a:latin typeface="+mn-ea"/>
                <a:ea typeface="+mn-ea"/>
              </a:rPr>
              <a:t>   - </a:t>
            </a:r>
            <a:r>
              <a:rPr lang="ko-KR" altLang="en-US" sz="1400" dirty="0" smtClean="0">
                <a:latin typeface="+mn-ea"/>
                <a:ea typeface="+mn-ea"/>
              </a:rPr>
              <a:t>세부내용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서비스 아이디어 적용기술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방법</a:t>
            </a:r>
            <a:r>
              <a:rPr lang="en-US" altLang="ko-KR" sz="1400" dirty="0" smtClean="0">
                <a:latin typeface="+mn-ea"/>
                <a:ea typeface="+mn-ea"/>
              </a:rPr>
              <a:t>, UI/</a:t>
            </a:r>
            <a:r>
              <a:rPr lang="en-US" altLang="ko-KR" sz="1400" dirty="0" err="1" smtClean="0">
                <a:latin typeface="+mn-ea"/>
                <a:ea typeface="+mn-ea"/>
              </a:rPr>
              <a:t>UX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이미지 시각화</a:t>
            </a:r>
            <a:r>
              <a:rPr lang="en-US" altLang="ko-KR" sz="1400" dirty="0" smtClean="0">
                <a:latin typeface="+mn-ea"/>
                <a:ea typeface="+mn-ea"/>
              </a:rPr>
              <a:t>(Prototype)</a:t>
            </a:r>
          </a:p>
          <a:p>
            <a:pPr eaLnBrk="1" hangingPunct="1">
              <a:lnSpc>
                <a:spcPct val="150000"/>
              </a:lnSpc>
              <a:spcBef>
                <a:spcPts val="600"/>
              </a:spcBef>
            </a:pPr>
            <a:r>
              <a:rPr lang="en-US" altLang="ko-KR" sz="1400" dirty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  - </a:t>
            </a:r>
            <a:r>
              <a:rPr lang="ko-KR" altLang="en-US" sz="1400" dirty="0" smtClean="0">
                <a:latin typeface="+mn-ea"/>
                <a:ea typeface="+mn-ea"/>
              </a:rPr>
              <a:t>기대효과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latin typeface="+mn-ea"/>
                <a:ea typeface="+mn-ea"/>
              </a:rPr>
              <a:t>서비스의 경제적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사회적 가치창출 효과</a:t>
            </a:r>
            <a:r>
              <a:rPr lang="en-US" altLang="ko-KR" sz="1400" dirty="0">
                <a:latin typeface="+mn-ea"/>
                <a:ea typeface="+mn-ea"/>
              </a:rPr>
              <a:t/>
            </a:r>
            <a:br>
              <a:rPr lang="en-US" altLang="ko-KR" sz="1400" dirty="0">
                <a:latin typeface="+mn-ea"/>
                <a:ea typeface="+mn-ea"/>
              </a:rPr>
            </a:br>
            <a:endParaRPr lang="en-US" altLang="ko-KR" sz="1000" dirty="0">
              <a:latin typeface="+mn-ea"/>
              <a:ea typeface="+mn-ea"/>
            </a:endParaRPr>
          </a:p>
          <a:p>
            <a:pPr defTabSz="914377" eaLnBrk="1" hangingPunct="1">
              <a:lnSpc>
                <a:spcPct val="150000"/>
              </a:lnSpc>
              <a:spcBef>
                <a:spcPts val="300"/>
              </a:spcBef>
            </a:pPr>
            <a:r>
              <a:rPr kumimoji="0" lang="en-US" altLang="ko-KR" b="0" dirty="0">
                <a:solidFill>
                  <a:srgbClr val="195E61"/>
                </a:solidFill>
                <a:latin typeface="+mn-ea"/>
                <a:ea typeface="+mn-ea"/>
                <a:sym typeface="Wingdings" panose="05000000000000000000" pitchFamily="2" charset="2"/>
              </a:rPr>
              <a:t></a:t>
            </a:r>
            <a:r>
              <a:rPr kumimoji="0" lang="en-US" altLang="ko-KR" b="0" dirty="0">
                <a:solidFill>
                  <a:srgbClr val="C00000"/>
                </a:solidFill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kumimoji="0" lang="ko-KR" altLang="en-US" dirty="0">
                <a:solidFill>
                  <a:prstClr val="black"/>
                </a:solidFill>
                <a:latin typeface="+mn-ea"/>
                <a:ea typeface="+mn-ea"/>
                <a:sym typeface="Wingdings" panose="05000000000000000000" pitchFamily="2" charset="2"/>
              </a:rPr>
              <a:t>제출방법</a:t>
            </a:r>
            <a:endParaRPr kumimoji="0" lang="ko-KR" altLang="en-US" dirty="0">
              <a:solidFill>
                <a:prstClr val="black"/>
              </a:solidFill>
              <a:latin typeface="+mn-ea"/>
              <a:ea typeface="+mn-ea"/>
            </a:endParaRPr>
          </a:p>
          <a:p>
            <a:pPr defTabSz="914377" eaLnBrk="1" hangingPunct="1">
              <a:lnSpc>
                <a:spcPct val="150000"/>
              </a:lnSpc>
              <a:spcBef>
                <a:spcPts val="600"/>
              </a:spcBef>
            </a:pPr>
            <a:r>
              <a:rPr kumimoji="0" lang="en-US" altLang="ko-KR" sz="1400" dirty="0">
                <a:solidFill>
                  <a:srgbClr val="C00000"/>
                </a:solidFill>
                <a:latin typeface="+mn-ea"/>
                <a:ea typeface="+mn-ea"/>
              </a:rPr>
              <a:t>   </a:t>
            </a:r>
            <a:r>
              <a:rPr kumimoji="0" lang="en-US" altLang="ko-KR" sz="1400" dirty="0">
                <a:solidFill>
                  <a:prstClr val="black"/>
                </a:solidFill>
                <a:latin typeface="+mn-ea"/>
                <a:ea typeface="+mn-ea"/>
              </a:rPr>
              <a:t>- </a:t>
            </a:r>
            <a:r>
              <a:rPr kumimoji="0" lang="ko-KR" altLang="en-US" sz="1400" dirty="0">
                <a:solidFill>
                  <a:prstClr val="black"/>
                </a:solidFill>
                <a:latin typeface="+mn-ea"/>
                <a:ea typeface="+mn-ea"/>
              </a:rPr>
              <a:t>제출 방법 </a:t>
            </a:r>
            <a:r>
              <a:rPr kumimoji="0" lang="en-US" altLang="ko-KR" sz="1400" dirty="0">
                <a:solidFill>
                  <a:prstClr val="black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>
                <a:solidFill>
                  <a:prstClr val="black"/>
                </a:solidFill>
                <a:latin typeface="+mn-ea"/>
                <a:ea typeface="+mn-ea"/>
              </a:rPr>
              <a:t>공모전 홈페이지 </a:t>
            </a:r>
            <a:r>
              <a:rPr kumimoji="0" lang="en-US" altLang="ko-KR" sz="1400" dirty="0">
                <a:solidFill>
                  <a:prstClr val="black"/>
                </a:solidFill>
                <a:latin typeface="+mn-ea"/>
                <a:ea typeface="+mn-ea"/>
              </a:rPr>
              <a:t>(</a:t>
            </a:r>
            <a:r>
              <a:rPr kumimoji="0" lang="en-US" altLang="ko-KR" sz="1400" dirty="0">
                <a:solidFill>
                  <a:prstClr val="black"/>
                </a:solidFill>
                <a:latin typeface="+mn-ea"/>
                <a:ea typeface="+mn-ea"/>
                <a:hlinkClick r:id="rId2"/>
              </a:rPr>
              <a:t>http://</a:t>
            </a:r>
            <a:r>
              <a:rPr kumimoji="0" lang="en-US" altLang="ko-KR" sz="1400" dirty="0" err="1" smtClean="0">
                <a:solidFill>
                  <a:prstClr val="black"/>
                </a:solidFill>
                <a:latin typeface="+mn-ea"/>
                <a:ea typeface="+mn-ea"/>
                <a:hlinkClick r:id="rId2"/>
              </a:rPr>
              <a:t>www.hanacapitalcontest.co.kr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+mn-ea"/>
                <a:ea typeface="+mn-ea"/>
              </a:rPr>
              <a:t>)</a:t>
            </a:r>
            <a:r>
              <a:rPr kumimoji="0" lang="ko-KR" altLang="en-US" sz="1400" dirty="0">
                <a:solidFill>
                  <a:prstClr val="black"/>
                </a:solidFill>
                <a:latin typeface="+mn-ea"/>
                <a:ea typeface="+mn-ea"/>
              </a:rPr>
              <a:t>을 통해 제출</a:t>
            </a:r>
            <a:endParaRPr kumimoji="0" lang="en-US" altLang="ko-KR" sz="1400" dirty="0">
              <a:solidFill>
                <a:prstClr val="black"/>
              </a:solidFill>
              <a:latin typeface="+mn-ea"/>
              <a:ea typeface="+mn-ea"/>
            </a:endParaRPr>
          </a:p>
          <a:p>
            <a:pPr defTabSz="914377" eaLnBrk="1" hangingPunct="1">
              <a:lnSpc>
                <a:spcPct val="150000"/>
              </a:lnSpc>
              <a:spcBef>
                <a:spcPts val="600"/>
              </a:spcBef>
            </a:pPr>
            <a:r>
              <a:rPr kumimoji="0" lang="en-US" altLang="ko-KR" sz="1400" dirty="0">
                <a:solidFill>
                  <a:prstClr val="black"/>
                </a:solidFill>
                <a:latin typeface="+mn-ea"/>
                <a:ea typeface="+mn-ea"/>
              </a:rPr>
              <a:t>   - </a:t>
            </a:r>
            <a:r>
              <a:rPr kumimoji="0" lang="ko-KR" altLang="en-US" sz="1400" dirty="0">
                <a:solidFill>
                  <a:prstClr val="black"/>
                </a:solidFill>
                <a:latin typeface="+mn-ea"/>
                <a:ea typeface="+mn-ea"/>
              </a:rPr>
              <a:t>파  일  명 </a:t>
            </a:r>
            <a:r>
              <a:rPr kumimoji="0" lang="en-US" altLang="ko-KR" sz="1400" dirty="0">
                <a:solidFill>
                  <a:prstClr val="black"/>
                </a:solidFill>
                <a:latin typeface="+mn-ea"/>
                <a:ea typeface="+mn-ea"/>
              </a:rPr>
              <a:t>: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+mn-ea"/>
                <a:ea typeface="+mn-ea"/>
              </a:rPr>
              <a:t>지원자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+mn-ea"/>
                <a:ea typeface="+mn-ea"/>
              </a:rPr>
              <a:t>명</a:t>
            </a:r>
            <a:r>
              <a:rPr kumimoji="0" lang="en-US" altLang="ko-KR" sz="1400" dirty="0">
                <a:solidFill>
                  <a:prstClr val="black"/>
                </a:solidFill>
                <a:latin typeface="+mn-ea"/>
                <a:ea typeface="+mn-ea"/>
              </a:rPr>
              <a:t>.ppt </a:t>
            </a:r>
            <a:endParaRPr lang="en-US" altLang="ko-KR" sz="1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36729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132"/>
            <a:ext cx="9905999" cy="571500"/>
          </a:xfrm>
          <a:prstGeom prst="rect">
            <a:avLst/>
          </a:prstGeom>
          <a:solidFill>
            <a:srgbClr val="195E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166326" y="108342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977449" y="700216"/>
            <a:ext cx="2817340" cy="96382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latin typeface="+mn-ea"/>
              </a:rPr>
              <a:t>PT</a:t>
            </a:r>
            <a:r>
              <a:rPr lang="ko-KR" altLang="en-US" b="1" dirty="0" smtClean="0">
                <a:latin typeface="+mn-ea"/>
              </a:rPr>
              <a:t>자료 작성 시</a:t>
            </a:r>
            <a:endParaRPr lang="en-US" altLang="ko-KR" b="1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본 페이지는 삭제 요망</a:t>
            </a:r>
            <a:endParaRPr lang="ko-KR" altLang="en-US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4825" y="61048"/>
            <a:ext cx="3591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Prototype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예시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24945" y="2071011"/>
            <a:ext cx="1931341" cy="3958229"/>
          </a:xfrm>
          <a:prstGeom prst="roundRect">
            <a:avLst>
              <a:gd name="adj" fmla="val 786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71903" y="2143924"/>
            <a:ext cx="1842403" cy="3823063"/>
          </a:xfrm>
          <a:prstGeom prst="roundRect">
            <a:avLst>
              <a:gd name="adj" fmla="val 5323"/>
            </a:avLst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38876" y="3639274"/>
            <a:ext cx="1341120" cy="1298853"/>
          </a:xfrm>
          <a:prstGeom prst="roundRect">
            <a:avLst/>
          </a:prstGeom>
          <a:solidFill>
            <a:srgbClr val="0F5D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3" name="자유형 12"/>
          <p:cNvSpPr/>
          <p:nvPr/>
        </p:nvSpPr>
        <p:spPr>
          <a:xfrm>
            <a:off x="1775963" y="3639274"/>
            <a:ext cx="344187" cy="1298853"/>
          </a:xfrm>
          <a:custGeom>
            <a:avLst/>
            <a:gdLst>
              <a:gd name="connsiteX0" fmla="*/ 129691 w 344187"/>
              <a:gd name="connsiteY0" fmla="*/ 0 h 778131"/>
              <a:gd name="connsiteX1" fmla="*/ 344187 w 344187"/>
              <a:gd name="connsiteY1" fmla="*/ 0 h 778131"/>
              <a:gd name="connsiteX2" fmla="*/ 344187 w 344187"/>
              <a:gd name="connsiteY2" fmla="*/ 778131 h 778131"/>
              <a:gd name="connsiteX3" fmla="*/ 129691 w 344187"/>
              <a:gd name="connsiteY3" fmla="*/ 778131 h 778131"/>
              <a:gd name="connsiteX4" fmla="*/ 0 w 344187"/>
              <a:gd name="connsiteY4" fmla="*/ 648440 h 778131"/>
              <a:gd name="connsiteX5" fmla="*/ 0 w 344187"/>
              <a:gd name="connsiteY5" fmla="*/ 129691 h 778131"/>
              <a:gd name="connsiteX6" fmla="*/ 129691 w 344187"/>
              <a:gd name="connsiteY6" fmla="*/ 0 h 778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4187" h="778131">
                <a:moveTo>
                  <a:pt x="129691" y="0"/>
                </a:moveTo>
                <a:lnTo>
                  <a:pt x="344187" y="0"/>
                </a:lnTo>
                <a:lnTo>
                  <a:pt x="344187" y="778131"/>
                </a:lnTo>
                <a:lnTo>
                  <a:pt x="129691" y="778131"/>
                </a:lnTo>
                <a:cubicBezTo>
                  <a:pt x="58065" y="778131"/>
                  <a:pt x="0" y="720066"/>
                  <a:pt x="0" y="648440"/>
                </a:cubicBezTo>
                <a:lnTo>
                  <a:pt x="0" y="129691"/>
                </a:lnTo>
                <a:cubicBezTo>
                  <a:pt x="0" y="58065"/>
                  <a:pt x="58065" y="0"/>
                  <a:pt x="129691" y="0"/>
                </a:cubicBezTo>
                <a:close/>
              </a:path>
            </a:pathLst>
          </a:custGeom>
          <a:solidFill>
            <a:srgbClr val="6C5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82411" y="4653047"/>
            <a:ext cx="627017" cy="19158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rgbClr val="0F5D8D"/>
                </a:solidFill>
                <a:latin typeface="+mn-ea"/>
              </a:rPr>
              <a:t>Start</a:t>
            </a:r>
            <a:endParaRPr lang="ko-KR" altLang="en-US" sz="1200" dirty="0">
              <a:solidFill>
                <a:srgbClr val="0F5D8D"/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2160" y="3791495"/>
            <a:ext cx="11234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 smtClean="0">
                <a:solidFill>
                  <a:schemeClr val="bg1"/>
                </a:solidFill>
                <a:latin typeface="+mn-ea"/>
              </a:rPr>
              <a:t>내차구매</a:t>
            </a:r>
            <a:endParaRPr lang="ko-KR" altLang="en-US" sz="1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98103" y="3828973"/>
            <a:ext cx="3477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chemeClr val="bg1"/>
                </a:solidFill>
                <a:latin typeface="+mn-ea"/>
              </a:rPr>
              <a:t>내</a:t>
            </a:r>
            <a:endParaRPr lang="en-US" altLang="ko-KR" sz="1100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1100" dirty="0" smtClean="0">
                <a:solidFill>
                  <a:schemeClr val="bg1"/>
                </a:solidFill>
                <a:latin typeface="+mn-ea"/>
              </a:rPr>
              <a:t>차</a:t>
            </a:r>
            <a:endParaRPr lang="en-US" altLang="ko-KR" sz="1100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1100" dirty="0">
                <a:solidFill>
                  <a:schemeClr val="bg1"/>
                </a:solidFill>
                <a:latin typeface="+mn-ea"/>
              </a:rPr>
              <a:t>판</a:t>
            </a:r>
            <a:endParaRPr lang="en-US" altLang="ko-KR" sz="1100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1100" dirty="0" smtClean="0">
                <a:solidFill>
                  <a:schemeClr val="bg1"/>
                </a:solidFill>
                <a:latin typeface="+mn-ea"/>
              </a:rPr>
              <a:t>매</a:t>
            </a:r>
            <a:endParaRPr lang="en-US" altLang="ko-KR" sz="1100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500" dirty="0">
                <a:solidFill>
                  <a:schemeClr val="bg1"/>
                </a:solidFill>
                <a:latin typeface="+mn-ea"/>
              </a:rPr>
              <a:t> </a:t>
            </a:r>
            <a:endParaRPr lang="en-US" altLang="ko-KR" sz="1100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1100" dirty="0" smtClean="0">
                <a:solidFill>
                  <a:schemeClr val="bg1"/>
                </a:solidFill>
                <a:latin typeface="+mn-ea"/>
              </a:rPr>
              <a:t> &lt;</a:t>
            </a:r>
            <a:endParaRPr lang="ko-KR" altLang="en-US" sz="11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945966" y="5284392"/>
            <a:ext cx="109369" cy="109369"/>
          </a:xfrm>
          <a:prstGeom prst="ellipse">
            <a:avLst/>
          </a:prstGeom>
          <a:solidFill>
            <a:srgbClr val="147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135553" y="5284392"/>
            <a:ext cx="109369" cy="10936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325141" y="5284392"/>
            <a:ext cx="109369" cy="10936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63" y="4100002"/>
            <a:ext cx="498478" cy="49847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92971" y="2581262"/>
            <a:ext cx="19677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+mn-ea"/>
              </a:rPr>
              <a:t>꿈꾸던 </a:t>
            </a:r>
            <a:r>
              <a:rPr lang="en-US" altLang="ko-KR" sz="1400" b="1" dirty="0" smtClean="0">
                <a:latin typeface="+mn-ea"/>
              </a:rPr>
              <a:t>Car-life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시작</a:t>
            </a:r>
            <a:endParaRPr lang="en-US" altLang="ko-KR" sz="14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err="1" smtClean="0">
                <a:latin typeface="+mn-ea"/>
              </a:rPr>
              <a:t>하나자동차</a:t>
            </a:r>
            <a:endParaRPr lang="en-US" altLang="ko-KR" sz="1400" b="1" dirty="0" smtClean="0">
              <a:latin typeface="+mn-ea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432564" y="2071011"/>
            <a:ext cx="1931341" cy="3958229"/>
          </a:xfrm>
          <a:prstGeom prst="roundRect">
            <a:avLst>
              <a:gd name="adj" fmla="val 786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479522" y="2143924"/>
            <a:ext cx="1842403" cy="3823063"/>
          </a:xfrm>
          <a:prstGeom prst="roundRect">
            <a:avLst>
              <a:gd name="adj" fmla="val 532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2583981" y="3378627"/>
            <a:ext cx="1593669" cy="799200"/>
          </a:xfrm>
          <a:prstGeom prst="roundRect">
            <a:avLst>
              <a:gd name="adj" fmla="val 11517"/>
            </a:avLst>
          </a:prstGeom>
          <a:solidFill>
            <a:srgbClr val="147C7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18817" y="3477893"/>
            <a:ext cx="15936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사고 싶은 모델을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결정했어요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2583981" y="4329361"/>
            <a:ext cx="1593669" cy="798641"/>
          </a:xfrm>
          <a:prstGeom prst="roundRect">
            <a:avLst>
              <a:gd name="adj" fmla="val 10417"/>
            </a:avLst>
          </a:prstGeom>
          <a:solidFill>
            <a:srgbClr val="A3406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618817" y="4427974"/>
            <a:ext cx="15936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예산은 결정했으니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차량을 추천해주세요</a:t>
            </a:r>
            <a:r>
              <a:rPr lang="en-US" altLang="ko-KR" sz="1000" dirty="0" smtClean="0">
                <a:solidFill>
                  <a:schemeClr val="bg1"/>
                </a:solidFill>
                <a:latin typeface="+mn-ea"/>
              </a:rPr>
              <a:t>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09627" y="3559904"/>
            <a:ext cx="438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709627" y="4510737"/>
            <a:ext cx="438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2" name="이등변 삼각형 31"/>
          <p:cNvSpPr/>
          <p:nvPr/>
        </p:nvSpPr>
        <p:spPr>
          <a:xfrm rot="5400000">
            <a:off x="2169590" y="4084129"/>
            <a:ext cx="269806" cy="13933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628342" y="3073782"/>
            <a:ext cx="798084" cy="13815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537023" y="2899677"/>
            <a:ext cx="11234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>
                <a:latin typeface="+mn-ea"/>
              </a:rPr>
              <a:t>내차구매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149" name="모서리가 둥근 직사각형 148"/>
          <p:cNvSpPr/>
          <p:nvPr/>
        </p:nvSpPr>
        <p:spPr>
          <a:xfrm>
            <a:off x="4575615" y="2603896"/>
            <a:ext cx="1630235" cy="3012866"/>
          </a:xfrm>
          <a:prstGeom prst="roundRect">
            <a:avLst>
              <a:gd name="adj" fmla="val 786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50" name="모서리가 둥근 직사각형 149"/>
          <p:cNvSpPr/>
          <p:nvPr/>
        </p:nvSpPr>
        <p:spPr>
          <a:xfrm>
            <a:off x="4609009" y="2669757"/>
            <a:ext cx="1563447" cy="2860489"/>
          </a:xfrm>
          <a:prstGeom prst="roundRect">
            <a:avLst>
              <a:gd name="adj" fmla="val 532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51" name="모서리가 둥근 직사각형 150"/>
          <p:cNvSpPr/>
          <p:nvPr/>
        </p:nvSpPr>
        <p:spPr>
          <a:xfrm>
            <a:off x="4710050" y="3245748"/>
            <a:ext cx="1353098" cy="273756"/>
          </a:xfrm>
          <a:prstGeom prst="roundRect">
            <a:avLst>
              <a:gd name="adj" fmla="val 33368"/>
            </a:avLst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+mn-ea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4710050" y="3259515"/>
            <a:ext cx="14018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smtClean="0">
                <a:solidFill>
                  <a:srgbClr val="147C7A"/>
                </a:solidFill>
                <a:latin typeface="+mn-ea"/>
              </a:rPr>
              <a:t>쉐보레</a:t>
            </a:r>
            <a:endParaRPr lang="ko-KR" altLang="en-US" sz="900" dirty="0">
              <a:solidFill>
                <a:srgbClr val="147C7A"/>
              </a:solidFill>
              <a:latin typeface="+mn-ea"/>
            </a:endParaRPr>
          </a:p>
        </p:txBody>
      </p:sp>
      <p:sp>
        <p:nvSpPr>
          <p:cNvPr id="153" name="TextBox 152"/>
          <p:cNvSpPr txBox="1"/>
          <p:nvPr/>
        </p:nvSpPr>
        <p:spPr>
          <a:xfrm rot="5400000">
            <a:off x="5690143" y="3169416"/>
            <a:ext cx="4385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&gt;</a:t>
            </a:r>
            <a:endParaRPr lang="ko-KR" altLang="en-US" sz="11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154" name="모서리가 둥근 직사각형 153"/>
          <p:cNvSpPr/>
          <p:nvPr/>
        </p:nvSpPr>
        <p:spPr>
          <a:xfrm>
            <a:off x="4710050" y="3808587"/>
            <a:ext cx="1353098" cy="273756"/>
          </a:xfrm>
          <a:prstGeom prst="roundRect">
            <a:avLst>
              <a:gd name="adj" fmla="val 33368"/>
            </a:avLst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+mn-ea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4710050" y="3822354"/>
            <a:ext cx="14018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smtClean="0">
                <a:solidFill>
                  <a:srgbClr val="147C7A"/>
                </a:solidFill>
                <a:latin typeface="+mn-ea"/>
              </a:rPr>
              <a:t>볼트</a:t>
            </a:r>
            <a:endParaRPr lang="ko-KR" altLang="en-US" sz="900" dirty="0">
              <a:solidFill>
                <a:srgbClr val="147C7A"/>
              </a:solidFill>
              <a:latin typeface="+mn-ea"/>
            </a:endParaRPr>
          </a:p>
        </p:txBody>
      </p:sp>
      <p:sp>
        <p:nvSpPr>
          <p:cNvPr id="156" name="TextBox 155"/>
          <p:cNvSpPr txBox="1"/>
          <p:nvPr/>
        </p:nvSpPr>
        <p:spPr>
          <a:xfrm rot="5400000">
            <a:off x="5690143" y="3732255"/>
            <a:ext cx="4385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&gt;</a:t>
            </a:r>
            <a:endParaRPr lang="ko-KR" altLang="en-US" sz="11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157" name="모서리가 둥근 직사각형 156"/>
          <p:cNvSpPr/>
          <p:nvPr/>
        </p:nvSpPr>
        <p:spPr>
          <a:xfrm>
            <a:off x="4710050" y="4371426"/>
            <a:ext cx="1353098" cy="273756"/>
          </a:xfrm>
          <a:prstGeom prst="roundRect">
            <a:avLst>
              <a:gd name="adj" fmla="val 33368"/>
            </a:avLst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+mn-ea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4710050" y="4385193"/>
            <a:ext cx="14018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 smtClean="0">
                <a:solidFill>
                  <a:srgbClr val="147C7A"/>
                </a:solidFill>
                <a:latin typeface="+mn-ea"/>
              </a:rPr>
              <a:t>3</a:t>
            </a:r>
            <a:r>
              <a:rPr lang="ko-KR" altLang="en-US" sz="900" dirty="0" smtClean="0">
                <a:solidFill>
                  <a:srgbClr val="147C7A"/>
                </a:solidFill>
                <a:latin typeface="+mn-ea"/>
              </a:rPr>
              <a:t>년 이내</a:t>
            </a:r>
            <a:endParaRPr lang="ko-KR" altLang="en-US" sz="900" dirty="0">
              <a:solidFill>
                <a:srgbClr val="147C7A"/>
              </a:solidFill>
              <a:latin typeface="+mn-ea"/>
            </a:endParaRPr>
          </a:p>
        </p:txBody>
      </p:sp>
      <p:sp>
        <p:nvSpPr>
          <p:cNvPr id="159" name="TextBox 158"/>
          <p:cNvSpPr txBox="1"/>
          <p:nvPr/>
        </p:nvSpPr>
        <p:spPr>
          <a:xfrm rot="5400000">
            <a:off x="5690143" y="4295094"/>
            <a:ext cx="4385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1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&gt;</a:t>
            </a:r>
            <a:endParaRPr lang="ko-KR" altLang="en-US" sz="11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160" name="모서리가 둥근 직사각형 159"/>
          <p:cNvSpPr/>
          <p:nvPr/>
        </p:nvSpPr>
        <p:spPr>
          <a:xfrm>
            <a:off x="6332584" y="2603896"/>
            <a:ext cx="1630235" cy="3012866"/>
          </a:xfrm>
          <a:prstGeom prst="roundRect">
            <a:avLst>
              <a:gd name="adj" fmla="val 786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1" name="모서리가 둥근 직사각형 160"/>
          <p:cNvSpPr/>
          <p:nvPr/>
        </p:nvSpPr>
        <p:spPr>
          <a:xfrm>
            <a:off x="6365978" y="2669757"/>
            <a:ext cx="1563447" cy="2860489"/>
          </a:xfrm>
          <a:prstGeom prst="roundRect">
            <a:avLst>
              <a:gd name="adj" fmla="val 532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2" name="모서리가 둥근 직사각형 161"/>
          <p:cNvSpPr/>
          <p:nvPr/>
        </p:nvSpPr>
        <p:spPr>
          <a:xfrm>
            <a:off x="8092680" y="2603896"/>
            <a:ext cx="1630235" cy="3012866"/>
          </a:xfrm>
          <a:prstGeom prst="roundRect">
            <a:avLst>
              <a:gd name="adj" fmla="val 786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3" name="모서리가 둥근 직사각형 162"/>
          <p:cNvSpPr/>
          <p:nvPr/>
        </p:nvSpPr>
        <p:spPr>
          <a:xfrm>
            <a:off x="8126074" y="2669757"/>
            <a:ext cx="1563447" cy="2860489"/>
          </a:xfrm>
          <a:prstGeom prst="roundRect">
            <a:avLst>
              <a:gd name="adj" fmla="val 532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4" name="모서리가 둥근 직사각형 163"/>
          <p:cNvSpPr/>
          <p:nvPr/>
        </p:nvSpPr>
        <p:spPr>
          <a:xfrm>
            <a:off x="6475830" y="2960700"/>
            <a:ext cx="1311779" cy="71881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165" name="그림 1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772" y="3072026"/>
            <a:ext cx="1119894" cy="500779"/>
          </a:xfrm>
          <a:prstGeom prst="rect">
            <a:avLst/>
          </a:prstGeom>
        </p:spPr>
      </p:pic>
      <p:sp>
        <p:nvSpPr>
          <p:cNvPr id="166" name="모서리가 둥근 직사각형 165"/>
          <p:cNvSpPr/>
          <p:nvPr/>
        </p:nvSpPr>
        <p:spPr>
          <a:xfrm>
            <a:off x="6475830" y="2781989"/>
            <a:ext cx="404269" cy="144000"/>
          </a:xfrm>
          <a:prstGeom prst="roundRect">
            <a:avLst/>
          </a:prstGeom>
          <a:solidFill>
            <a:srgbClr val="A34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latin typeface="+mn-ea"/>
              </a:rPr>
              <a:t>신차</a:t>
            </a:r>
            <a:endParaRPr lang="ko-KR" altLang="en-US" sz="800" dirty="0">
              <a:latin typeface="+mn-ea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6849927" y="2742827"/>
            <a:ext cx="8588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</a:rPr>
              <a:t>쉐보레 볼트</a:t>
            </a:r>
            <a:endParaRPr lang="ko-KR" altLang="en-US" sz="800" dirty="0">
              <a:latin typeface="+mn-ea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6389859" y="3663668"/>
            <a:ext cx="16308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</a:rPr>
              <a:t>출고가 </a:t>
            </a:r>
            <a:r>
              <a:rPr lang="en-US" altLang="ko-KR" sz="800" dirty="0" smtClean="0">
                <a:latin typeface="+mn-ea"/>
              </a:rPr>
              <a:t>: 48,000,000</a:t>
            </a:r>
            <a:r>
              <a:rPr lang="ko-KR" altLang="en-US" sz="800" dirty="0" smtClean="0">
                <a:latin typeface="+mn-ea"/>
              </a:rPr>
              <a:t>원</a:t>
            </a:r>
            <a:endParaRPr lang="en-US" altLang="ko-KR" sz="800" dirty="0" smtClean="0">
              <a:latin typeface="+mn-ea"/>
            </a:endParaRPr>
          </a:p>
          <a:p>
            <a:r>
              <a:rPr lang="ko-KR" altLang="en-US" sz="800" dirty="0" err="1" smtClean="0">
                <a:latin typeface="+mn-ea"/>
              </a:rPr>
              <a:t>혜택가격</a:t>
            </a:r>
            <a:r>
              <a:rPr lang="ko-KR" altLang="en-US" sz="800" dirty="0" smtClean="0">
                <a:latin typeface="+mn-ea"/>
              </a:rPr>
              <a:t> </a:t>
            </a:r>
            <a:r>
              <a:rPr lang="en-US" altLang="ko-KR" sz="800" dirty="0" smtClean="0">
                <a:latin typeface="+mn-ea"/>
              </a:rPr>
              <a:t>: 45,000,000</a:t>
            </a:r>
            <a:r>
              <a:rPr lang="ko-KR" altLang="en-US" sz="800" dirty="0" smtClean="0">
                <a:latin typeface="+mn-ea"/>
              </a:rPr>
              <a:t>원</a:t>
            </a:r>
            <a:endParaRPr lang="ko-KR" altLang="en-US" sz="800" dirty="0">
              <a:latin typeface="+mn-ea"/>
            </a:endParaRPr>
          </a:p>
        </p:txBody>
      </p:sp>
      <p:cxnSp>
        <p:nvCxnSpPr>
          <p:cNvPr id="169" name="직선 연결선 168"/>
          <p:cNvCxnSpPr/>
          <p:nvPr/>
        </p:nvCxnSpPr>
        <p:spPr>
          <a:xfrm>
            <a:off x="6809963" y="3770013"/>
            <a:ext cx="59213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모서리가 둥근 직사각형 169"/>
          <p:cNvSpPr/>
          <p:nvPr/>
        </p:nvSpPr>
        <p:spPr>
          <a:xfrm>
            <a:off x="6491812" y="4097358"/>
            <a:ext cx="470837" cy="144000"/>
          </a:xfrm>
          <a:prstGeom prst="roundRect">
            <a:avLst/>
          </a:prstGeom>
          <a:solidFill>
            <a:srgbClr val="147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750" dirty="0" smtClean="0">
                <a:latin typeface="+mn-ea"/>
              </a:rPr>
              <a:t>중고차</a:t>
            </a:r>
            <a:endParaRPr lang="ko-KR" altLang="en-US" sz="750" dirty="0">
              <a:latin typeface="+mn-ea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6961451" y="4058196"/>
            <a:ext cx="8588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</a:rPr>
              <a:t>쉐보레 볼트</a:t>
            </a:r>
            <a:endParaRPr lang="ko-KR" altLang="en-US" sz="800" dirty="0">
              <a:latin typeface="+mn-ea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6448325" y="5156800"/>
            <a:ext cx="14837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>
                <a:latin typeface="+mn-ea"/>
              </a:rPr>
              <a:t>판</a:t>
            </a:r>
            <a:r>
              <a:rPr lang="ko-KR" altLang="en-US" sz="800" dirty="0" smtClean="0">
                <a:latin typeface="+mn-ea"/>
              </a:rPr>
              <a:t>매가격 </a:t>
            </a:r>
            <a:r>
              <a:rPr lang="en-US" altLang="ko-KR" sz="800" dirty="0" smtClean="0">
                <a:latin typeface="+mn-ea"/>
              </a:rPr>
              <a:t>: 40,000,000</a:t>
            </a:r>
            <a:r>
              <a:rPr lang="ko-KR" altLang="en-US" sz="800" dirty="0" smtClean="0">
                <a:latin typeface="+mn-ea"/>
              </a:rPr>
              <a:t>원</a:t>
            </a:r>
            <a:endParaRPr lang="en-US" altLang="ko-KR" sz="800" dirty="0" smtClean="0">
              <a:latin typeface="+mn-ea"/>
            </a:endParaRPr>
          </a:p>
          <a:p>
            <a:r>
              <a:rPr lang="ko-KR" altLang="en-US" sz="600" dirty="0" smtClean="0">
                <a:latin typeface="+mn-ea"/>
              </a:rPr>
              <a:t>연식</a:t>
            </a:r>
            <a:r>
              <a:rPr lang="en-US" altLang="ko-KR" sz="600" dirty="0" smtClean="0">
                <a:latin typeface="+mn-ea"/>
              </a:rPr>
              <a:t> 2020</a:t>
            </a:r>
            <a:r>
              <a:rPr lang="ko-KR" altLang="en-US" sz="600" dirty="0" err="1" smtClean="0">
                <a:latin typeface="+mn-ea"/>
              </a:rPr>
              <a:t>년식</a:t>
            </a:r>
            <a:r>
              <a:rPr lang="ko-KR" altLang="en-US" sz="600" dirty="0" smtClean="0">
                <a:latin typeface="+mn-ea"/>
              </a:rPr>
              <a:t> </a:t>
            </a:r>
            <a:r>
              <a:rPr lang="en-US" altLang="ko-KR" sz="600" dirty="0" smtClean="0">
                <a:latin typeface="+mn-ea"/>
              </a:rPr>
              <a:t>/ </a:t>
            </a:r>
            <a:r>
              <a:rPr lang="ko-KR" altLang="en-US" sz="600" dirty="0" smtClean="0">
                <a:latin typeface="+mn-ea"/>
              </a:rPr>
              <a:t>주행거리 </a:t>
            </a:r>
            <a:r>
              <a:rPr lang="en-US" altLang="ko-KR" sz="600" dirty="0" err="1" smtClean="0">
                <a:latin typeface="+mn-ea"/>
              </a:rPr>
              <a:t>20,000km</a:t>
            </a:r>
            <a:endParaRPr lang="ko-KR" altLang="en-US" sz="600" dirty="0">
              <a:latin typeface="+mn-ea"/>
            </a:endParaRPr>
          </a:p>
        </p:txBody>
      </p:sp>
      <p:sp>
        <p:nvSpPr>
          <p:cNvPr id="173" name="모서리가 둥근 직사각형 172"/>
          <p:cNvSpPr/>
          <p:nvPr/>
        </p:nvSpPr>
        <p:spPr>
          <a:xfrm>
            <a:off x="8247677" y="2903106"/>
            <a:ext cx="1311779" cy="71881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174" name="그림 1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619" y="3014432"/>
            <a:ext cx="1119894" cy="500779"/>
          </a:xfrm>
          <a:prstGeom prst="rect">
            <a:avLst/>
          </a:prstGeom>
        </p:spPr>
      </p:pic>
      <p:sp>
        <p:nvSpPr>
          <p:cNvPr id="175" name="모서리가 둥근 직사각형 174"/>
          <p:cNvSpPr/>
          <p:nvPr/>
        </p:nvSpPr>
        <p:spPr>
          <a:xfrm>
            <a:off x="8247677" y="2724395"/>
            <a:ext cx="404269" cy="144000"/>
          </a:xfrm>
          <a:prstGeom prst="roundRect">
            <a:avLst/>
          </a:prstGeom>
          <a:solidFill>
            <a:srgbClr val="A34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latin typeface="+mn-ea"/>
              </a:rPr>
              <a:t>신차</a:t>
            </a:r>
            <a:endParaRPr lang="ko-KR" altLang="en-US" sz="800" dirty="0">
              <a:latin typeface="+mn-ea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8621774" y="2685233"/>
            <a:ext cx="8588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</a:rPr>
              <a:t>쉐보레 볼트</a:t>
            </a:r>
            <a:endParaRPr lang="ko-KR" altLang="en-US" sz="800" dirty="0">
              <a:latin typeface="+mn-ea"/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8161706" y="3623492"/>
            <a:ext cx="159460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>
                <a:latin typeface="+mn-ea"/>
              </a:rPr>
              <a:t>혜택가격</a:t>
            </a:r>
            <a:r>
              <a:rPr lang="ko-KR" altLang="en-US" sz="800" dirty="0" smtClean="0">
                <a:latin typeface="+mn-ea"/>
              </a:rPr>
              <a:t> </a:t>
            </a:r>
            <a:r>
              <a:rPr lang="en-US" altLang="ko-KR" sz="800" dirty="0" smtClean="0">
                <a:latin typeface="+mn-ea"/>
              </a:rPr>
              <a:t>: 45,000,000</a:t>
            </a:r>
            <a:r>
              <a:rPr lang="ko-KR" altLang="en-US" sz="800" dirty="0" smtClean="0">
                <a:latin typeface="+mn-ea"/>
              </a:rPr>
              <a:t>원</a:t>
            </a:r>
            <a:endParaRPr lang="ko-KR" altLang="en-US" sz="800" dirty="0">
              <a:latin typeface="+mn-ea"/>
            </a:endParaRPr>
          </a:p>
        </p:txBody>
      </p:sp>
      <p:sp>
        <p:nvSpPr>
          <p:cNvPr id="178" name="모서리가 둥근 직사각형 177"/>
          <p:cNvSpPr/>
          <p:nvPr/>
        </p:nvSpPr>
        <p:spPr>
          <a:xfrm>
            <a:off x="8932588" y="4407970"/>
            <a:ext cx="697597" cy="266603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+mn-ea"/>
              </a:rPr>
              <a:t>렌터카</a:t>
            </a:r>
            <a:endParaRPr lang="ko-KR" altLang="en-US" sz="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9" name="모서리가 둥근 직사각형 178"/>
          <p:cNvSpPr/>
          <p:nvPr/>
        </p:nvSpPr>
        <p:spPr>
          <a:xfrm>
            <a:off x="8195795" y="4719619"/>
            <a:ext cx="697597" cy="266603"/>
          </a:xfrm>
          <a:prstGeom prst="roundRect">
            <a:avLst/>
          </a:prstGeom>
          <a:solidFill>
            <a:srgbClr val="147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bg1"/>
                </a:solidFill>
                <a:latin typeface="+mn-ea"/>
              </a:rPr>
              <a:t>오토론</a:t>
            </a:r>
            <a:endParaRPr lang="ko-KR" altLang="en-US" sz="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0" name="모서리가 둥근 직사각형 179"/>
          <p:cNvSpPr/>
          <p:nvPr/>
        </p:nvSpPr>
        <p:spPr>
          <a:xfrm>
            <a:off x="8932588" y="4719804"/>
            <a:ext cx="697597" cy="266603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+mn-ea"/>
              </a:rPr>
              <a:t>카드결제</a:t>
            </a:r>
            <a:endParaRPr lang="ko-KR" altLang="en-US" sz="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1" name="모서리가 둥근 직사각형 180"/>
          <p:cNvSpPr/>
          <p:nvPr/>
        </p:nvSpPr>
        <p:spPr>
          <a:xfrm>
            <a:off x="8195795" y="4406680"/>
            <a:ext cx="697597" cy="266603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+mn-ea"/>
              </a:rPr>
              <a:t>리스</a:t>
            </a:r>
            <a:endParaRPr lang="ko-KR" altLang="en-US" sz="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8161706" y="3828147"/>
            <a:ext cx="122475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00" smtClean="0">
                <a:latin typeface="+mn-ea"/>
              </a:rPr>
              <a:t>초기 부담금</a:t>
            </a:r>
            <a:endParaRPr lang="ko-KR" altLang="en-US" sz="700" dirty="0">
              <a:latin typeface="+mn-ea"/>
            </a:endParaRPr>
          </a:p>
        </p:txBody>
      </p:sp>
      <p:sp>
        <p:nvSpPr>
          <p:cNvPr id="183" name="모서리가 둥근 직사각형 182"/>
          <p:cNvSpPr/>
          <p:nvPr/>
        </p:nvSpPr>
        <p:spPr>
          <a:xfrm>
            <a:off x="8219565" y="4015541"/>
            <a:ext cx="1368000" cy="1242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8086878" y="4120103"/>
            <a:ext cx="35788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0%</a:t>
            </a:r>
            <a:endParaRPr lang="ko-KR" altLang="en-US" sz="7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9157290" y="4120103"/>
            <a:ext cx="588689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" dirty="0" err="1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전액현금</a:t>
            </a:r>
            <a:endParaRPr lang="ko-KR" altLang="en-US" sz="6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186" name="타원 185"/>
          <p:cNvSpPr/>
          <p:nvPr/>
        </p:nvSpPr>
        <p:spPr>
          <a:xfrm>
            <a:off x="8522651" y="4015541"/>
            <a:ext cx="124272" cy="124272"/>
          </a:xfrm>
          <a:prstGeom prst="ellipse">
            <a:avLst/>
          </a:prstGeom>
          <a:solidFill>
            <a:srgbClr val="147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8385757" y="4131872"/>
            <a:ext cx="4468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>
                <a:latin typeface="+mn-ea"/>
              </a:rPr>
              <a:t>30%</a:t>
            </a:r>
            <a:endParaRPr lang="ko-KR" altLang="en-US" sz="800" dirty="0">
              <a:latin typeface="+mn-ea"/>
            </a:endParaRPr>
          </a:p>
        </p:txBody>
      </p:sp>
      <p:pic>
        <p:nvPicPr>
          <p:cNvPr id="188" name="그림 18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536750" y="4274352"/>
            <a:ext cx="1189935" cy="892452"/>
          </a:xfrm>
          <a:prstGeom prst="rect">
            <a:avLst/>
          </a:prstGeom>
        </p:spPr>
      </p:pic>
      <p:sp>
        <p:nvSpPr>
          <p:cNvPr id="189" name="TextBox 188"/>
          <p:cNvSpPr txBox="1"/>
          <p:nvPr/>
        </p:nvSpPr>
        <p:spPr>
          <a:xfrm>
            <a:off x="8202093" y="4995155"/>
            <a:ext cx="14684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700" dirty="0" smtClean="0">
                <a:latin typeface="+mn-ea"/>
              </a:rPr>
              <a:t>월 납입금   </a:t>
            </a:r>
            <a:r>
              <a:rPr lang="en-US" altLang="ko-KR" sz="900" dirty="0" smtClean="0">
                <a:latin typeface="+mn-ea"/>
              </a:rPr>
              <a:t>794,000</a:t>
            </a:r>
            <a:r>
              <a:rPr lang="ko-KR" altLang="en-US" sz="900" dirty="0" smtClean="0">
                <a:latin typeface="+mn-ea"/>
              </a:rPr>
              <a:t>원   </a:t>
            </a:r>
            <a:endParaRPr lang="ko-KR" altLang="en-US" sz="500" dirty="0">
              <a:latin typeface="+mn-ea"/>
            </a:endParaRPr>
          </a:p>
        </p:txBody>
      </p:sp>
      <p:sp>
        <p:nvSpPr>
          <p:cNvPr id="190" name="이등변 삼각형 189"/>
          <p:cNvSpPr/>
          <p:nvPr/>
        </p:nvSpPr>
        <p:spPr>
          <a:xfrm rot="5400000">
            <a:off x="6185729" y="4047184"/>
            <a:ext cx="174066" cy="71648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91" name="이등변 삼각형 190"/>
          <p:cNvSpPr/>
          <p:nvPr/>
        </p:nvSpPr>
        <p:spPr>
          <a:xfrm rot="5400000">
            <a:off x="7942704" y="4047184"/>
            <a:ext cx="174066" cy="71648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92" name="모서리가 둥근 직사각형 191"/>
          <p:cNvSpPr/>
          <p:nvPr/>
        </p:nvSpPr>
        <p:spPr>
          <a:xfrm>
            <a:off x="4976007" y="5260809"/>
            <a:ext cx="836406" cy="199433"/>
          </a:xfrm>
          <a:prstGeom prst="roundRect">
            <a:avLst>
              <a:gd name="adj" fmla="val 50000"/>
            </a:avLst>
          </a:prstGeom>
          <a:solidFill>
            <a:srgbClr val="A34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bg1"/>
                </a:solidFill>
                <a:latin typeface="+mn-ea"/>
              </a:rPr>
              <a:t>다 음</a:t>
            </a:r>
            <a:endParaRPr lang="ko-KR" altLang="en-US" sz="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3" name="모서리가 둥근 직사각형 192"/>
          <p:cNvSpPr/>
          <p:nvPr/>
        </p:nvSpPr>
        <p:spPr>
          <a:xfrm>
            <a:off x="8496070" y="5260809"/>
            <a:ext cx="836406" cy="199433"/>
          </a:xfrm>
          <a:prstGeom prst="roundRect">
            <a:avLst>
              <a:gd name="adj" fmla="val 50000"/>
            </a:avLst>
          </a:prstGeom>
          <a:solidFill>
            <a:srgbClr val="A340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err="1" smtClean="0">
                <a:solidFill>
                  <a:schemeClr val="bg1"/>
                </a:solidFill>
                <a:latin typeface="+mn-ea"/>
              </a:rPr>
              <a:t>차량주문</a:t>
            </a:r>
            <a:endParaRPr lang="ko-KR" altLang="en-US" sz="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4" name="직사각형 193"/>
          <p:cNvSpPr/>
          <p:nvPr/>
        </p:nvSpPr>
        <p:spPr>
          <a:xfrm>
            <a:off x="4736935" y="3108143"/>
            <a:ext cx="330966" cy="7141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4661339" y="2992727"/>
            <a:ext cx="12247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smtClean="0">
                <a:latin typeface="+mn-ea"/>
              </a:rPr>
              <a:t>제조사</a:t>
            </a:r>
            <a:endParaRPr lang="ko-KR" altLang="en-US" sz="900" dirty="0">
              <a:latin typeface="+mn-ea"/>
            </a:endParaRPr>
          </a:p>
        </p:txBody>
      </p:sp>
      <p:sp>
        <p:nvSpPr>
          <p:cNvPr id="196" name="직사각형 195"/>
          <p:cNvSpPr/>
          <p:nvPr/>
        </p:nvSpPr>
        <p:spPr>
          <a:xfrm>
            <a:off x="4749635" y="3676384"/>
            <a:ext cx="216000" cy="7141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4661339" y="3555566"/>
            <a:ext cx="12247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smtClean="0">
                <a:latin typeface="+mn-ea"/>
              </a:rPr>
              <a:t>모델</a:t>
            </a:r>
            <a:endParaRPr lang="ko-KR" altLang="en-US" sz="900" dirty="0">
              <a:latin typeface="+mn-ea"/>
            </a:endParaRPr>
          </a:p>
        </p:txBody>
      </p:sp>
      <p:sp>
        <p:nvSpPr>
          <p:cNvPr id="198" name="직사각형 197"/>
          <p:cNvSpPr/>
          <p:nvPr/>
        </p:nvSpPr>
        <p:spPr>
          <a:xfrm>
            <a:off x="4746387" y="4243525"/>
            <a:ext cx="432000" cy="7141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4661339" y="4118405"/>
            <a:ext cx="12247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err="1" smtClean="0">
                <a:latin typeface="+mn-ea"/>
              </a:rPr>
              <a:t>차량연식</a:t>
            </a:r>
            <a:endParaRPr lang="ko-KR" altLang="en-US" sz="900" dirty="0">
              <a:latin typeface="+mn-ea"/>
            </a:endParaRPr>
          </a:p>
        </p:txBody>
      </p:sp>
      <p:grpSp>
        <p:nvGrpSpPr>
          <p:cNvPr id="200" name="그룹 199"/>
          <p:cNvGrpSpPr/>
          <p:nvPr/>
        </p:nvGrpSpPr>
        <p:grpSpPr>
          <a:xfrm>
            <a:off x="7383875" y="3525439"/>
            <a:ext cx="458332" cy="169277"/>
            <a:chOff x="7385805" y="1172909"/>
            <a:chExt cx="458332" cy="169277"/>
          </a:xfrm>
        </p:grpSpPr>
        <p:sp>
          <p:nvSpPr>
            <p:cNvPr id="201" name="직사각형 200"/>
            <p:cNvSpPr/>
            <p:nvPr/>
          </p:nvSpPr>
          <p:spPr>
            <a:xfrm>
              <a:off x="7470775" y="1209685"/>
              <a:ext cx="283610" cy="92833"/>
            </a:xfrm>
            <a:prstGeom prst="rect">
              <a:avLst/>
            </a:prstGeom>
            <a:solidFill>
              <a:srgbClr val="002060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00" dirty="0">
                <a:latin typeface="+mn-ea"/>
              </a:endParaRPr>
            </a:p>
          </p:txBody>
        </p:sp>
        <p:sp>
          <p:nvSpPr>
            <p:cNvPr id="202" name="TextBox 201"/>
            <p:cNvSpPr txBox="1"/>
            <p:nvPr/>
          </p:nvSpPr>
          <p:spPr>
            <a:xfrm>
              <a:off x="7385805" y="1172909"/>
              <a:ext cx="458332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500" dirty="0" smtClean="0">
                  <a:solidFill>
                    <a:schemeClr val="bg1"/>
                  </a:solidFill>
                  <a:latin typeface="+mn-ea"/>
                </a:rPr>
                <a:t>VR </a:t>
              </a:r>
              <a:r>
                <a:rPr lang="ko-KR" altLang="en-US" sz="500" dirty="0" smtClean="0">
                  <a:solidFill>
                    <a:schemeClr val="bg1"/>
                  </a:solidFill>
                  <a:latin typeface="+mn-ea"/>
                </a:rPr>
                <a:t>보기</a:t>
              </a:r>
              <a:endParaRPr lang="ko-KR" altLang="en-US" sz="5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03" name="그룹 202"/>
          <p:cNvGrpSpPr/>
          <p:nvPr/>
        </p:nvGrpSpPr>
        <p:grpSpPr>
          <a:xfrm>
            <a:off x="9157290" y="3473416"/>
            <a:ext cx="458332" cy="169277"/>
            <a:chOff x="7385805" y="1172909"/>
            <a:chExt cx="458332" cy="169277"/>
          </a:xfrm>
        </p:grpSpPr>
        <p:sp>
          <p:nvSpPr>
            <p:cNvPr id="204" name="직사각형 203"/>
            <p:cNvSpPr/>
            <p:nvPr/>
          </p:nvSpPr>
          <p:spPr>
            <a:xfrm>
              <a:off x="7470775" y="1209685"/>
              <a:ext cx="283610" cy="92833"/>
            </a:xfrm>
            <a:prstGeom prst="rect">
              <a:avLst/>
            </a:prstGeom>
            <a:solidFill>
              <a:srgbClr val="002060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00" dirty="0">
                <a:latin typeface="+mn-ea"/>
              </a:endParaRPr>
            </a:p>
          </p:txBody>
        </p:sp>
        <p:sp>
          <p:nvSpPr>
            <p:cNvPr id="205" name="TextBox 204"/>
            <p:cNvSpPr txBox="1"/>
            <p:nvPr/>
          </p:nvSpPr>
          <p:spPr>
            <a:xfrm>
              <a:off x="7385805" y="1172909"/>
              <a:ext cx="458332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500" dirty="0" smtClean="0">
                  <a:solidFill>
                    <a:schemeClr val="bg1"/>
                  </a:solidFill>
                  <a:latin typeface="+mn-ea"/>
                </a:rPr>
                <a:t>VR </a:t>
              </a:r>
              <a:r>
                <a:rPr lang="ko-KR" altLang="en-US" sz="500" dirty="0" smtClean="0">
                  <a:solidFill>
                    <a:schemeClr val="bg1"/>
                  </a:solidFill>
                  <a:latin typeface="+mn-ea"/>
                </a:rPr>
                <a:t>보기</a:t>
              </a:r>
              <a:endParaRPr lang="ko-KR" altLang="en-US" sz="500" dirty="0">
                <a:solidFill>
                  <a:schemeClr val="bg1"/>
                </a:solidFill>
                <a:latin typeface="+mn-ea"/>
              </a:endParaRPr>
            </a:p>
          </p:txBody>
        </p:sp>
      </p:grpSp>
      <p:cxnSp>
        <p:nvCxnSpPr>
          <p:cNvPr id="206" name="꺾인 연결선 205"/>
          <p:cNvCxnSpPr>
            <a:stCxn id="25" idx="3"/>
            <a:endCxn id="149" idx="1"/>
          </p:cNvCxnSpPr>
          <p:nvPr/>
        </p:nvCxnSpPr>
        <p:spPr>
          <a:xfrm>
            <a:off x="4212486" y="3754892"/>
            <a:ext cx="363129" cy="355437"/>
          </a:xfrm>
          <a:prstGeom prst="bentConnector3">
            <a:avLst>
              <a:gd name="adj1" fmla="val 65880"/>
            </a:avLst>
          </a:prstGeom>
          <a:ln w="28575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Text Box 6"/>
          <p:cNvSpPr txBox="1">
            <a:spLocks noChangeArrowheads="1"/>
          </p:cNvSpPr>
          <p:nvPr/>
        </p:nvSpPr>
        <p:spPr bwMode="auto">
          <a:xfrm>
            <a:off x="342998" y="724635"/>
            <a:ext cx="6506929" cy="101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033" tIns="54517" rIns="109033" bIns="54517" anchor="t"/>
          <a:lstStyle>
            <a:lvl1pPr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00"/>
              </a:spcBef>
            </a:pPr>
            <a:r>
              <a:rPr lang="en-US" altLang="ko-KR" b="0" dirty="0">
                <a:solidFill>
                  <a:srgbClr val="195E61"/>
                </a:solidFill>
                <a:latin typeface="+mn-ea"/>
                <a:ea typeface="+mn-ea"/>
                <a:sym typeface="Wingdings" panose="05000000000000000000" pitchFamily="2" charset="2"/>
              </a:rPr>
              <a:t></a:t>
            </a:r>
            <a:r>
              <a:rPr lang="en-US" altLang="ko-KR" b="0" dirty="0">
                <a:latin typeface="+mn-ea"/>
                <a:ea typeface="+mn-ea"/>
              </a:rPr>
              <a:t> </a:t>
            </a:r>
            <a:r>
              <a:rPr lang="ko-KR" altLang="en-US" dirty="0">
                <a:latin typeface="+mn-ea"/>
                <a:ea typeface="+mn-ea"/>
              </a:rPr>
              <a:t>작성방법</a:t>
            </a:r>
          </a:p>
          <a:p>
            <a:pPr eaLnBrk="1" hangingPunct="1">
              <a:lnSpc>
                <a:spcPct val="150000"/>
              </a:lnSpc>
              <a:spcBef>
                <a:spcPts val="300"/>
              </a:spcBef>
            </a:pPr>
            <a:r>
              <a:rPr lang="ko-KR" altLang="en-US" sz="1400" dirty="0">
                <a:latin typeface="+mn-ea"/>
                <a:ea typeface="+mn-ea"/>
              </a:rPr>
              <a:t>   </a:t>
            </a:r>
            <a:r>
              <a:rPr lang="en-US" altLang="ko-KR" sz="1400" dirty="0">
                <a:latin typeface="+mn-ea"/>
                <a:ea typeface="+mn-ea"/>
              </a:rPr>
              <a:t>-</a:t>
            </a: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핵심 아이디어의 시각화 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간략한 </a:t>
            </a:r>
            <a:r>
              <a:rPr lang="en-US" altLang="ko-KR" sz="1400" dirty="0" smtClean="0">
                <a:latin typeface="+mn-ea"/>
                <a:ea typeface="+mn-ea"/>
              </a:rPr>
              <a:t>UI/</a:t>
            </a:r>
            <a:r>
              <a:rPr lang="en-US" altLang="ko-KR" sz="1400" dirty="0" err="1" smtClean="0">
                <a:latin typeface="+mn-ea"/>
                <a:ea typeface="+mn-ea"/>
              </a:rPr>
              <a:t>UX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컨셉 작성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209" name="Text Box 6"/>
          <p:cNvSpPr txBox="1">
            <a:spLocks noChangeArrowheads="1"/>
          </p:cNvSpPr>
          <p:nvPr/>
        </p:nvSpPr>
        <p:spPr bwMode="auto">
          <a:xfrm>
            <a:off x="218888" y="6301713"/>
            <a:ext cx="9036093" cy="38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033" tIns="54517" rIns="109033" bIns="54517" anchor="t"/>
          <a:lstStyle>
            <a:lvl1pPr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00"/>
              </a:spcBef>
            </a:pPr>
            <a:r>
              <a:rPr lang="en-US" altLang="ko-KR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※ </a:t>
            </a:r>
            <a:r>
              <a:rPr lang="ko-KR" altLang="en-US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본 내용은 참고용으로만 활용하시기 바라며</a:t>
            </a:r>
            <a:r>
              <a:rPr lang="en-US" altLang="ko-KR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lang="ko-KR" altLang="en-US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자유롭게 작성해주시기 바랍니다</a:t>
            </a:r>
            <a:r>
              <a:rPr lang="en-US" altLang="ko-KR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.</a:t>
            </a:r>
            <a:endParaRPr lang="en-US" altLang="ko-KR" sz="1100" spc="-15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93607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132"/>
            <a:ext cx="9905999" cy="571500"/>
          </a:xfrm>
          <a:prstGeom prst="rect">
            <a:avLst/>
          </a:prstGeom>
          <a:solidFill>
            <a:srgbClr val="195E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5" name="Freeform 6"/>
          <p:cNvSpPr>
            <a:spLocks noEditPoints="1"/>
          </p:cNvSpPr>
          <p:nvPr/>
        </p:nvSpPr>
        <p:spPr bwMode="auto">
          <a:xfrm>
            <a:off x="166326" y="108342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977449" y="700216"/>
            <a:ext cx="2817340" cy="96382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latin typeface="+mn-ea"/>
              </a:rPr>
              <a:t>PT</a:t>
            </a:r>
            <a:r>
              <a:rPr lang="ko-KR" altLang="en-US" b="1" dirty="0" smtClean="0">
                <a:latin typeface="+mn-ea"/>
              </a:rPr>
              <a:t>자료 작성 시</a:t>
            </a:r>
            <a:endParaRPr lang="en-US" altLang="ko-KR" b="1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본 페이지는 삭제 요망</a:t>
            </a:r>
            <a:endParaRPr lang="ko-KR" altLang="en-US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4825" y="61048"/>
            <a:ext cx="3591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Prototype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예시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08" name="Text Box 6"/>
          <p:cNvSpPr txBox="1">
            <a:spLocks noChangeArrowheads="1"/>
          </p:cNvSpPr>
          <p:nvPr/>
        </p:nvSpPr>
        <p:spPr bwMode="auto">
          <a:xfrm>
            <a:off x="342998" y="724635"/>
            <a:ext cx="6506929" cy="101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033" tIns="54517" rIns="109033" bIns="54517" anchor="t"/>
          <a:lstStyle>
            <a:lvl1pPr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00"/>
              </a:spcBef>
            </a:pPr>
            <a:r>
              <a:rPr lang="en-US" altLang="ko-KR" b="0" dirty="0">
                <a:solidFill>
                  <a:srgbClr val="195E61"/>
                </a:solidFill>
                <a:latin typeface="+mn-ea"/>
                <a:ea typeface="+mn-ea"/>
                <a:sym typeface="Wingdings" panose="05000000000000000000" pitchFamily="2" charset="2"/>
              </a:rPr>
              <a:t></a:t>
            </a:r>
            <a:r>
              <a:rPr lang="en-US" altLang="ko-KR" b="0" dirty="0">
                <a:latin typeface="+mn-ea"/>
                <a:ea typeface="+mn-ea"/>
              </a:rPr>
              <a:t> </a:t>
            </a:r>
            <a:r>
              <a:rPr lang="ko-KR" altLang="en-US" dirty="0">
                <a:latin typeface="+mn-ea"/>
                <a:ea typeface="+mn-ea"/>
              </a:rPr>
              <a:t>작성방법</a:t>
            </a:r>
          </a:p>
          <a:p>
            <a:pPr eaLnBrk="1" hangingPunct="1">
              <a:lnSpc>
                <a:spcPct val="150000"/>
              </a:lnSpc>
              <a:spcBef>
                <a:spcPts val="300"/>
              </a:spcBef>
            </a:pPr>
            <a:r>
              <a:rPr lang="ko-KR" altLang="en-US" sz="1400" dirty="0">
                <a:latin typeface="+mn-ea"/>
                <a:ea typeface="+mn-ea"/>
              </a:rPr>
              <a:t>   </a:t>
            </a:r>
            <a:r>
              <a:rPr lang="en-US" altLang="ko-KR" sz="1400" dirty="0">
                <a:latin typeface="+mn-ea"/>
                <a:ea typeface="+mn-ea"/>
              </a:rPr>
              <a:t>-</a:t>
            </a: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핵심 아이디어의 시각화 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smtClean="0">
                <a:latin typeface="+mn-ea"/>
                <a:ea typeface="+mn-ea"/>
              </a:rPr>
              <a:t>간략한 </a:t>
            </a:r>
            <a:r>
              <a:rPr lang="en-US" altLang="ko-KR" sz="1400" dirty="0" smtClean="0">
                <a:latin typeface="+mn-ea"/>
                <a:ea typeface="+mn-ea"/>
              </a:rPr>
              <a:t>UI/</a:t>
            </a:r>
            <a:r>
              <a:rPr lang="en-US" altLang="ko-KR" sz="1400" dirty="0" err="1" smtClean="0">
                <a:latin typeface="+mn-ea"/>
                <a:ea typeface="+mn-ea"/>
              </a:rPr>
              <a:t>UX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컨셉 작성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209" name="Text Box 6"/>
          <p:cNvSpPr txBox="1">
            <a:spLocks noChangeArrowheads="1"/>
          </p:cNvSpPr>
          <p:nvPr/>
        </p:nvSpPr>
        <p:spPr bwMode="auto">
          <a:xfrm>
            <a:off x="218888" y="6301713"/>
            <a:ext cx="9036093" cy="38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033" tIns="54517" rIns="109033" bIns="54517" anchor="t"/>
          <a:lstStyle>
            <a:lvl1pPr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300"/>
              </a:spcBef>
            </a:pPr>
            <a:r>
              <a:rPr lang="en-US" altLang="ko-KR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※ </a:t>
            </a:r>
            <a:r>
              <a:rPr lang="ko-KR" altLang="en-US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본 내용은 참고용으로만 활용하시기 바라며</a:t>
            </a:r>
            <a:r>
              <a:rPr lang="en-US" altLang="ko-KR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lang="ko-KR" altLang="en-US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자유롭게 작성해주시기 바랍니다</a:t>
            </a:r>
            <a:r>
              <a:rPr lang="en-US" altLang="ko-KR" sz="1400" spc="-150" dirty="0" smtClean="0">
                <a:latin typeface="+mn-ea"/>
                <a:ea typeface="+mn-ea"/>
                <a:sym typeface="Wingdings" panose="05000000000000000000" pitchFamily="2" charset="2"/>
              </a:rPr>
              <a:t>.</a:t>
            </a:r>
            <a:endParaRPr lang="en-US" altLang="ko-KR" sz="1100" spc="-150" dirty="0">
              <a:latin typeface="+mn-ea"/>
              <a:ea typeface="+mn-ea"/>
            </a:endParaRPr>
          </a:p>
        </p:txBody>
      </p:sp>
      <p:grpSp>
        <p:nvGrpSpPr>
          <p:cNvPr id="89" name="그룹 88"/>
          <p:cNvGrpSpPr/>
          <p:nvPr/>
        </p:nvGrpSpPr>
        <p:grpSpPr>
          <a:xfrm>
            <a:off x="454164" y="2128846"/>
            <a:ext cx="1931341" cy="3958229"/>
            <a:chOff x="441939" y="2271499"/>
            <a:chExt cx="1931341" cy="3958229"/>
          </a:xfrm>
        </p:grpSpPr>
        <p:sp>
          <p:nvSpPr>
            <p:cNvPr id="90" name="모서리가 둥근 직사각형 89"/>
            <p:cNvSpPr/>
            <p:nvPr/>
          </p:nvSpPr>
          <p:spPr>
            <a:xfrm>
              <a:off x="441939" y="2271499"/>
              <a:ext cx="1931341" cy="3958229"/>
            </a:xfrm>
            <a:prstGeom prst="roundRect">
              <a:avLst>
                <a:gd name="adj" fmla="val 786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91" name="모서리가 둥근 직사각형 90"/>
            <p:cNvSpPr/>
            <p:nvPr/>
          </p:nvSpPr>
          <p:spPr>
            <a:xfrm>
              <a:off x="488897" y="2344412"/>
              <a:ext cx="1842403" cy="3823063"/>
            </a:xfrm>
            <a:prstGeom prst="roundRect">
              <a:avLst>
                <a:gd name="adj" fmla="val 5323"/>
              </a:avLst>
            </a:prstGeom>
            <a:solidFill>
              <a:srgbClr val="F5F5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92" name="모서리가 둥근 직사각형 91"/>
            <p:cNvSpPr/>
            <p:nvPr/>
          </p:nvSpPr>
          <p:spPr>
            <a:xfrm>
              <a:off x="555870" y="3839762"/>
              <a:ext cx="1341120" cy="1298853"/>
            </a:xfrm>
            <a:prstGeom prst="roundRect">
              <a:avLst/>
            </a:prstGeom>
            <a:solidFill>
              <a:srgbClr val="6C55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93" name="자유형 92"/>
            <p:cNvSpPr/>
            <p:nvPr/>
          </p:nvSpPr>
          <p:spPr>
            <a:xfrm>
              <a:off x="1992957" y="3839762"/>
              <a:ext cx="344187" cy="1298853"/>
            </a:xfrm>
            <a:custGeom>
              <a:avLst/>
              <a:gdLst>
                <a:gd name="connsiteX0" fmla="*/ 129691 w 344187"/>
                <a:gd name="connsiteY0" fmla="*/ 0 h 778131"/>
                <a:gd name="connsiteX1" fmla="*/ 344187 w 344187"/>
                <a:gd name="connsiteY1" fmla="*/ 0 h 778131"/>
                <a:gd name="connsiteX2" fmla="*/ 344187 w 344187"/>
                <a:gd name="connsiteY2" fmla="*/ 778131 h 778131"/>
                <a:gd name="connsiteX3" fmla="*/ 129691 w 344187"/>
                <a:gd name="connsiteY3" fmla="*/ 778131 h 778131"/>
                <a:gd name="connsiteX4" fmla="*/ 0 w 344187"/>
                <a:gd name="connsiteY4" fmla="*/ 648440 h 778131"/>
                <a:gd name="connsiteX5" fmla="*/ 0 w 344187"/>
                <a:gd name="connsiteY5" fmla="*/ 129691 h 778131"/>
                <a:gd name="connsiteX6" fmla="*/ 129691 w 344187"/>
                <a:gd name="connsiteY6" fmla="*/ 0 h 778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4187" h="778131">
                  <a:moveTo>
                    <a:pt x="129691" y="0"/>
                  </a:moveTo>
                  <a:lnTo>
                    <a:pt x="344187" y="0"/>
                  </a:lnTo>
                  <a:lnTo>
                    <a:pt x="344187" y="778131"/>
                  </a:lnTo>
                  <a:lnTo>
                    <a:pt x="129691" y="778131"/>
                  </a:lnTo>
                  <a:cubicBezTo>
                    <a:pt x="58065" y="778131"/>
                    <a:pt x="0" y="720066"/>
                    <a:pt x="0" y="648440"/>
                  </a:cubicBezTo>
                  <a:lnTo>
                    <a:pt x="0" y="129691"/>
                  </a:lnTo>
                  <a:cubicBezTo>
                    <a:pt x="0" y="58065"/>
                    <a:pt x="58065" y="0"/>
                    <a:pt x="129691" y="0"/>
                  </a:cubicBezTo>
                  <a:close/>
                </a:path>
              </a:pathLst>
            </a:custGeom>
            <a:solidFill>
              <a:srgbClr val="9224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94" name="모서리가 둥근 직사각형 93"/>
            <p:cNvSpPr/>
            <p:nvPr/>
          </p:nvSpPr>
          <p:spPr>
            <a:xfrm>
              <a:off x="699405" y="4853535"/>
              <a:ext cx="627017" cy="19158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rgbClr val="6C55FF"/>
                  </a:solidFill>
                  <a:latin typeface="+mn-ea"/>
                </a:rPr>
                <a:t>Start</a:t>
              </a:r>
              <a:endParaRPr lang="ko-KR" altLang="en-US" sz="1200" b="1" dirty="0">
                <a:solidFill>
                  <a:srgbClr val="6C55FF"/>
                </a:solidFill>
                <a:latin typeface="+mn-ea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649154" y="3991983"/>
              <a:ext cx="112340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solidFill>
                    <a:schemeClr val="bg1"/>
                  </a:solidFill>
                  <a:latin typeface="+mn-ea"/>
                </a:rPr>
                <a:t>내차</a:t>
              </a:r>
              <a:r>
                <a:rPr lang="ko-KR" altLang="en-US" sz="1600" b="1" dirty="0" err="1">
                  <a:solidFill>
                    <a:schemeClr val="bg1"/>
                  </a:solidFill>
                  <a:latin typeface="+mn-ea"/>
                </a:rPr>
                <a:t>판</a:t>
              </a:r>
              <a:r>
                <a:rPr lang="ko-KR" altLang="en-US" sz="1600" b="1" dirty="0" err="1" smtClean="0">
                  <a:solidFill>
                    <a:schemeClr val="bg1"/>
                  </a:solidFill>
                  <a:latin typeface="+mn-ea"/>
                </a:rPr>
                <a:t>매</a:t>
              </a:r>
              <a:endParaRPr lang="ko-KR" altLang="en-US" sz="16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2015097" y="4029461"/>
              <a:ext cx="34779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>
                  <a:solidFill>
                    <a:schemeClr val="bg1"/>
                  </a:solidFill>
                  <a:latin typeface="+mn-ea"/>
                </a:rPr>
                <a:t>내</a:t>
              </a:r>
              <a:endParaRPr lang="en-US" altLang="ko-KR" sz="1100" b="1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sz="1100" b="1" dirty="0" smtClean="0">
                  <a:solidFill>
                    <a:schemeClr val="bg1"/>
                  </a:solidFill>
                  <a:latin typeface="+mn-ea"/>
                </a:rPr>
                <a:t>차</a:t>
              </a:r>
              <a:endParaRPr lang="en-US" altLang="ko-KR" sz="1100" b="1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sz="1100" b="1" dirty="0" smtClean="0">
                  <a:solidFill>
                    <a:schemeClr val="bg1"/>
                  </a:solidFill>
                  <a:latin typeface="+mn-ea"/>
                </a:rPr>
                <a:t>관</a:t>
              </a:r>
              <a:endParaRPr lang="en-US" altLang="ko-KR" sz="1100" b="1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sz="1100" b="1" dirty="0">
                  <a:solidFill>
                    <a:schemeClr val="bg1"/>
                  </a:solidFill>
                  <a:latin typeface="+mn-ea"/>
                </a:rPr>
                <a:t>리</a:t>
              </a:r>
              <a:endParaRPr lang="en-US" altLang="ko-KR" sz="1100" b="1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ko-KR" sz="500" b="1" dirty="0">
                  <a:solidFill>
                    <a:schemeClr val="bg1"/>
                  </a:solidFill>
                  <a:latin typeface="+mn-ea"/>
                </a:rPr>
                <a:t> </a:t>
              </a:r>
              <a:endParaRPr lang="en-US" altLang="ko-KR" sz="1100" b="1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ko-KR" sz="1100" b="1" dirty="0" smtClean="0">
                  <a:solidFill>
                    <a:schemeClr val="bg1"/>
                  </a:solidFill>
                  <a:latin typeface="+mn-ea"/>
                </a:rPr>
                <a:t> &lt;</a:t>
              </a:r>
              <a:endParaRPr lang="ko-KR" altLang="en-US" sz="11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7" name="타원 96"/>
            <p:cNvSpPr/>
            <p:nvPr/>
          </p:nvSpPr>
          <p:spPr>
            <a:xfrm>
              <a:off x="1162960" y="5484880"/>
              <a:ext cx="109369" cy="109369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98" name="타원 97"/>
            <p:cNvSpPr/>
            <p:nvPr/>
          </p:nvSpPr>
          <p:spPr>
            <a:xfrm>
              <a:off x="1352547" y="5484880"/>
              <a:ext cx="109369" cy="109369"/>
            </a:xfrm>
            <a:prstGeom prst="ellipse">
              <a:avLst/>
            </a:prstGeom>
            <a:solidFill>
              <a:srgbClr val="147C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99" name="타원 98"/>
            <p:cNvSpPr/>
            <p:nvPr/>
          </p:nvSpPr>
          <p:spPr>
            <a:xfrm>
              <a:off x="1542135" y="5484880"/>
              <a:ext cx="109369" cy="10936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100" name="그림 99"/>
            <p:cNvPicPr>
              <a:picLocks noChangeAspect="1"/>
            </p:cNvPicPr>
            <p:nvPr/>
          </p:nvPicPr>
          <p:blipFill>
            <a:blip r:embed="rId2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657" y="4300490"/>
              <a:ext cx="498478" cy="498478"/>
            </a:xfrm>
            <a:prstGeom prst="rect">
              <a:avLst/>
            </a:prstGeom>
          </p:spPr>
        </p:pic>
        <p:sp>
          <p:nvSpPr>
            <p:cNvPr id="101" name="TextBox 100"/>
            <p:cNvSpPr txBox="1"/>
            <p:nvPr/>
          </p:nvSpPr>
          <p:spPr>
            <a:xfrm>
              <a:off x="584467" y="2781750"/>
              <a:ext cx="1788813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 smtClean="0">
                  <a:latin typeface="+mn-ea"/>
                </a:rPr>
                <a:t>꿈꾸던 </a:t>
              </a:r>
              <a:r>
                <a:rPr lang="en-US" altLang="ko-KR" sz="1400" b="1" dirty="0" err="1" smtClean="0">
                  <a:latin typeface="+mn-ea"/>
                </a:rPr>
                <a:t>Carlife</a:t>
              </a:r>
              <a:r>
                <a:rPr lang="ko-KR" altLang="en-US" sz="1400" b="1" dirty="0" smtClean="0">
                  <a:latin typeface="+mn-ea"/>
                </a:rPr>
                <a:t> 시작</a:t>
              </a:r>
              <a:endParaRPr lang="en-US" altLang="ko-KR" sz="1400" b="1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400" b="1" dirty="0" err="1" smtClean="0">
                  <a:latin typeface="+mn-ea"/>
                </a:rPr>
                <a:t>하나자동차</a:t>
              </a:r>
              <a:endParaRPr lang="en-US" altLang="ko-KR" sz="1400" b="1" dirty="0" smtClean="0">
                <a:latin typeface="+mn-ea"/>
              </a:endParaRPr>
            </a:p>
          </p:txBody>
        </p:sp>
      </p:grpSp>
      <p:sp>
        <p:nvSpPr>
          <p:cNvPr id="102" name="이등변 삼각형 101"/>
          <p:cNvSpPr/>
          <p:nvPr/>
        </p:nvSpPr>
        <p:spPr>
          <a:xfrm rot="5400000">
            <a:off x="2464469" y="4141965"/>
            <a:ext cx="269806" cy="13933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3" name="이등변 삼각형 102"/>
          <p:cNvSpPr/>
          <p:nvPr/>
        </p:nvSpPr>
        <p:spPr>
          <a:xfrm rot="5400000">
            <a:off x="4830203" y="4141966"/>
            <a:ext cx="269806" cy="13933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4" name="이등변 삼각형 103"/>
          <p:cNvSpPr/>
          <p:nvPr/>
        </p:nvSpPr>
        <p:spPr>
          <a:xfrm rot="5400000">
            <a:off x="7191135" y="4141966"/>
            <a:ext cx="269806" cy="13933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5" name="모서리가 둥근 직사각형 104"/>
          <p:cNvSpPr/>
          <p:nvPr/>
        </p:nvSpPr>
        <p:spPr>
          <a:xfrm>
            <a:off x="5179154" y="2128846"/>
            <a:ext cx="1931341" cy="3958229"/>
          </a:xfrm>
          <a:prstGeom prst="roundRect">
            <a:avLst>
              <a:gd name="adj" fmla="val 786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6" name="모서리가 둥근 직사각형 105"/>
          <p:cNvSpPr/>
          <p:nvPr/>
        </p:nvSpPr>
        <p:spPr>
          <a:xfrm>
            <a:off x="5226112" y="2201759"/>
            <a:ext cx="1842403" cy="3823063"/>
          </a:xfrm>
          <a:prstGeom prst="roundRect">
            <a:avLst>
              <a:gd name="adj" fmla="val 532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105512" y="2651920"/>
            <a:ext cx="843402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제조사</a:t>
            </a:r>
            <a:endParaRPr lang="en-US" altLang="ko-KR" sz="1050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ko-KR" altLang="en-US" sz="1050" dirty="0" err="1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상세모델</a:t>
            </a:r>
            <a:endParaRPr lang="en-US" altLang="ko-KR" sz="1050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연식</a:t>
            </a:r>
            <a:endParaRPr lang="en-US" altLang="ko-KR" sz="1050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주행거리</a:t>
            </a:r>
            <a:endParaRPr lang="en-US" altLang="ko-KR" sz="1050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ko-KR" altLang="en-US" sz="1050" dirty="0" err="1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거래시세</a:t>
            </a:r>
            <a:endParaRPr lang="en-US" altLang="ko-KR" sz="1050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ko-KR" altLang="en-US" sz="1050" dirty="0" err="1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옵션정보</a:t>
            </a:r>
            <a:endParaRPr lang="ko-KR" altLang="en-US" sz="105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5887950" y="2651920"/>
            <a:ext cx="1341978" cy="1535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dirty="0" smtClean="0">
                <a:latin typeface="+mn-ea"/>
              </a:rPr>
              <a:t>현대자동차</a:t>
            </a:r>
            <a:endParaRPr lang="en-US" altLang="ko-KR" sz="105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 smtClean="0">
                <a:latin typeface="+mn-ea"/>
              </a:rPr>
              <a:t>코나 </a:t>
            </a:r>
            <a:r>
              <a:rPr lang="ko-KR" altLang="en-US" sz="1050" dirty="0" err="1" smtClean="0">
                <a:latin typeface="+mn-ea"/>
              </a:rPr>
              <a:t>일렉트릭</a:t>
            </a:r>
            <a:endParaRPr lang="en-US" altLang="ko-KR" sz="105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latin typeface="+mn-ea"/>
              </a:rPr>
              <a:t>2018</a:t>
            </a:r>
          </a:p>
          <a:p>
            <a:pPr>
              <a:lnSpc>
                <a:spcPct val="150000"/>
              </a:lnSpc>
            </a:pPr>
            <a:r>
              <a:rPr lang="en-US" altLang="ko-KR" sz="1050" dirty="0" err="1" smtClean="0">
                <a:latin typeface="+mn-ea"/>
              </a:rPr>
              <a:t>30,000km</a:t>
            </a:r>
            <a:r>
              <a:rPr lang="en-US" altLang="ko-KR" sz="1050" dirty="0" smtClean="0">
                <a:latin typeface="+mn-ea"/>
              </a:rPr>
              <a:t>  </a:t>
            </a:r>
            <a:r>
              <a:rPr lang="ko-KR" altLang="en-US" sz="800" u="sng" dirty="0" smtClean="0">
                <a:solidFill>
                  <a:srgbClr val="0000FF"/>
                </a:solidFill>
                <a:latin typeface="+mn-ea"/>
              </a:rPr>
              <a:t>수정</a:t>
            </a:r>
            <a:endParaRPr lang="en-US" altLang="ko-KR" sz="1050" u="sng" dirty="0" smtClean="0">
              <a:solidFill>
                <a:srgbClr val="0000FF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latin typeface="+mn-ea"/>
              </a:rPr>
              <a:t>2,000~2,300</a:t>
            </a:r>
            <a:r>
              <a:rPr lang="ko-KR" altLang="en-US" sz="1050" dirty="0" smtClean="0">
                <a:latin typeface="+mn-ea"/>
              </a:rPr>
              <a:t>만원</a:t>
            </a:r>
            <a:endParaRPr lang="en-US" altLang="ko-KR" sz="105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00" u="sng" dirty="0" smtClean="0">
                <a:solidFill>
                  <a:srgbClr val="0000FF"/>
                </a:solidFill>
                <a:latin typeface="+mn-ea"/>
              </a:rPr>
              <a:t> </a:t>
            </a:r>
            <a:endParaRPr lang="en-US" altLang="ko-KR" sz="800" u="sng" dirty="0" smtClean="0">
              <a:solidFill>
                <a:srgbClr val="0000FF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800" u="sng" dirty="0" smtClean="0">
                <a:solidFill>
                  <a:srgbClr val="0000FF"/>
                </a:solidFill>
                <a:latin typeface="+mn-ea"/>
              </a:rPr>
              <a:t>자세히 보기 </a:t>
            </a:r>
            <a:r>
              <a:rPr lang="en-US" altLang="ko-KR" sz="800" u="sng" dirty="0" smtClean="0">
                <a:solidFill>
                  <a:srgbClr val="0000FF"/>
                </a:solidFill>
                <a:latin typeface="+mn-ea"/>
              </a:rPr>
              <a:t>&gt;</a:t>
            </a:r>
            <a:endParaRPr lang="ko-KR" altLang="en-US" sz="1000" u="sng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09" name="모서리가 둥근 직사각형 108"/>
          <p:cNvSpPr/>
          <p:nvPr/>
        </p:nvSpPr>
        <p:spPr>
          <a:xfrm>
            <a:off x="5381921" y="4537320"/>
            <a:ext cx="1076946" cy="834810"/>
          </a:xfrm>
          <a:prstGeom prst="roundRect">
            <a:avLst>
              <a:gd name="adj" fmla="val 10810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bg1">
                    <a:lumMod val="85000"/>
                  </a:schemeClr>
                </a:solidFill>
                <a:latin typeface="+mn-ea"/>
              </a:rPr>
              <a:t>차량</a:t>
            </a:r>
            <a:endParaRPr lang="en-US" altLang="ko-KR" sz="1100" dirty="0" smtClean="0">
              <a:solidFill>
                <a:schemeClr val="bg1">
                  <a:lumMod val="85000"/>
                </a:schemeClr>
              </a:solidFill>
              <a:latin typeface="+mn-ea"/>
            </a:endParaRPr>
          </a:p>
          <a:p>
            <a:pPr algn="ctr"/>
            <a:r>
              <a:rPr lang="ko-KR" altLang="en-US" sz="1100" dirty="0" smtClean="0">
                <a:solidFill>
                  <a:schemeClr val="bg1">
                    <a:lumMod val="85000"/>
                  </a:schemeClr>
                </a:solidFill>
                <a:latin typeface="+mn-ea"/>
              </a:rPr>
              <a:t>전면</a:t>
            </a:r>
            <a:endParaRPr lang="ko-KR" altLang="en-US" sz="11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110" name="자유형 109"/>
          <p:cNvSpPr/>
          <p:nvPr/>
        </p:nvSpPr>
        <p:spPr>
          <a:xfrm>
            <a:off x="6568847" y="4533113"/>
            <a:ext cx="499668" cy="834810"/>
          </a:xfrm>
          <a:custGeom>
            <a:avLst/>
            <a:gdLst>
              <a:gd name="connsiteX0" fmla="*/ 90243 w 455203"/>
              <a:gd name="connsiteY0" fmla="*/ 0 h 834810"/>
              <a:gd name="connsiteX1" fmla="*/ 451304 w 455203"/>
              <a:gd name="connsiteY1" fmla="*/ 0 h 834810"/>
              <a:gd name="connsiteX2" fmla="*/ 451304 w 455203"/>
              <a:gd name="connsiteY2" fmla="*/ 815498 h 834810"/>
              <a:gd name="connsiteX3" fmla="*/ 455203 w 455203"/>
              <a:gd name="connsiteY3" fmla="*/ 834810 h 834810"/>
              <a:gd name="connsiteX4" fmla="*/ 90243 w 455203"/>
              <a:gd name="connsiteY4" fmla="*/ 834810 h 834810"/>
              <a:gd name="connsiteX5" fmla="*/ 0 w 455203"/>
              <a:gd name="connsiteY5" fmla="*/ 744567 h 834810"/>
              <a:gd name="connsiteX6" fmla="*/ 0 w 455203"/>
              <a:gd name="connsiteY6" fmla="*/ 90243 h 834810"/>
              <a:gd name="connsiteX7" fmla="*/ 90243 w 455203"/>
              <a:gd name="connsiteY7" fmla="*/ 0 h 83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5203" h="834810">
                <a:moveTo>
                  <a:pt x="90243" y="0"/>
                </a:moveTo>
                <a:lnTo>
                  <a:pt x="451304" y="0"/>
                </a:lnTo>
                <a:lnTo>
                  <a:pt x="451304" y="815498"/>
                </a:lnTo>
                <a:lnTo>
                  <a:pt x="455203" y="834810"/>
                </a:lnTo>
                <a:lnTo>
                  <a:pt x="90243" y="834810"/>
                </a:lnTo>
                <a:cubicBezTo>
                  <a:pt x="40403" y="834810"/>
                  <a:pt x="0" y="794407"/>
                  <a:pt x="0" y="744567"/>
                </a:cubicBezTo>
                <a:lnTo>
                  <a:pt x="0" y="90243"/>
                </a:lnTo>
                <a:cubicBezTo>
                  <a:pt x="0" y="40403"/>
                  <a:pt x="40403" y="0"/>
                  <a:pt x="90243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111" name="모서리가 둥근 직사각형 110"/>
          <p:cNvSpPr/>
          <p:nvPr/>
        </p:nvSpPr>
        <p:spPr>
          <a:xfrm>
            <a:off x="5726621" y="5537166"/>
            <a:ext cx="836406" cy="255878"/>
          </a:xfrm>
          <a:prstGeom prst="roundRect">
            <a:avLst>
              <a:gd name="adj" fmla="val 50000"/>
            </a:avLst>
          </a:prstGeom>
          <a:solidFill>
            <a:srgbClr val="6C5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+mn-ea"/>
              </a:rPr>
              <a:t>다 음</a:t>
            </a:r>
            <a:endParaRPr lang="ko-KR" altLang="en-US" sz="9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2" name="직사각형 111"/>
          <p:cNvSpPr/>
          <p:nvPr/>
        </p:nvSpPr>
        <p:spPr>
          <a:xfrm>
            <a:off x="5381921" y="2564321"/>
            <a:ext cx="734767" cy="747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298389" y="2379670"/>
            <a:ext cx="1058508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latin typeface="+mn-ea"/>
              </a:rPr>
              <a:t>차량기본정보</a:t>
            </a:r>
            <a:endParaRPr lang="ko-KR" altLang="en-US" sz="1000" b="1" u="sng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5381921" y="4372284"/>
            <a:ext cx="495056" cy="747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5300244" y="4191343"/>
            <a:ext cx="1595855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50" b="1" dirty="0" err="1" smtClean="0">
                <a:latin typeface="+mn-ea"/>
              </a:rPr>
              <a:t>차량사진</a:t>
            </a:r>
            <a:r>
              <a:rPr lang="ko-KR" altLang="en-US" sz="1050" b="1" dirty="0" smtClean="0">
                <a:latin typeface="+mn-ea"/>
              </a:rPr>
              <a:t> </a:t>
            </a:r>
            <a:r>
              <a:rPr lang="en-US" altLang="ko-KR" sz="7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(</a:t>
            </a:r>
            <a:r>
              <a:rPr lang="ko-KR" altLang="en-US" sz="7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전면</a:t>
            </a:r>
            <a:r>
              <a:rPr lang="en-US" altLang="ko-KR" sz="7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/</a:t>
            </a:r>
            <a:r>
              <a:rPr lang="ko-KR" altLang="en-US" sz="7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후면</a:t>
            </a:r>
            <a:r>
              <a:rPr lang="en-US" altLang="ko-KR" sz="7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/</a:t>
            </a:r>
            <a:r>
              <a:rPr lang="ko-KR" altLang="en-US" sz="7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계기판</a:t>
            </a:r>
            <a:r>
              <a:rPr lang="en-US" altLang="ko-KR" sz="7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)</a:t>
            </a:r>
            <a:endParaRPr lang="ko-KR" altLang="en-US" sz="600" b="1" u="sng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116" name="모서리가 둥근 직사각형 115"/>
          <p:cNvSpPr/>
          <p:nvPr/>
        </p:nvSpPr>
        <p:spPr>
          <a:xfrm>
            <a:off x="2812995" y="2128846"/>
            <a:ext cx="1931341" cy="3958229"/>
          </a:xfrm>
          <a:prstGeom prst="roundRect">
            <a:avLst>
              <a:gd name="adj" fmla="val 786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7" name="모서리가 둥근 직사각형 116"/>
          <p:cNvSpPr/>
          <p:nvPr/>
        </p:nvSpPr>
        <p:spPr>
          <a:xfrm>
            <a:off x="2859953" y="2201759"/>
            <a:ext cx="1842403" cy="3823063"/>
          </a:xfrm>
          <a:prstGeom prst="roundRect">
            <a:avLst>
              <a:gd name="adj" fmla="val 532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8" name="모서리가 둥근 직사각형 117"/>
          <p:cNvSpPr/>
          <p:nvPr/>
        </p:nvSpPr>
        <p:spPr>
          <a:xfrm>
            <a:off x="2983101" y="3622592"/>
            <a:ext cx="1591129" cy="448810"/>
          </a:xfrm>
          <a:prstGeom prst="roundRect">
            <a:avLst>
              <a:gd name="adj" fmla="val 12024"/>
            </a:avLst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 smtClean="0">
                <a:solidFill>
                  <a:schemeClr val="bg1">
                    <a:lumMod val="85000"/>
                  </a:schemeClr>
                </a:solidFill>
                <a:latin typeface="+mn-ea"/>
              </a:rPr>
              <a:t>123</a:t>
            </a:r>
            <a:r>
              <a:rPr lang="ko-KR" altLang="en-US" sz="1600" dirty="0" smtClean="0">
                <a:solidFill>
                  <a:schemeClr val="bg1">
                    <a:lumMod val="85000"/>
                  </a:schemeClr>
                </a:solidFill>
                <a:latin typeface="+mn-ea"/>
              </a:rPr>
              <a:t>가</a:t>
            </a:r>
            <a:r>
              <a:rPr lang="en-US" altLang="ko-KR" sz="1600" dirty="0" smtClean="0">
                <a:solidFill>
                  <a:schemeClr val="bg1">
                    <a:lumMod val="85000"/>
                  </a:schemeClr>
                </a:solidFill>
                <a:latin typeface="+mn-ea"/>
              </a:rPr>
              <a:t>1234</a:t>
            </a:r>
            <a:endParaRPr lang="ko-KR" altLang="en-US" sz="1600" dirty="0">
              <a:solidFill>
                <a:schemeClr val="bg1">
                  <a:lumMod val="85000"/>
                </a:schemeClr>
              </a:solidFill>
              <a:latin typeface="+mn-ea"/>
            </a:endParaRPr>
          </a:p>
        </p:txBody>
      </p:sp>
      <p:sp>
        <p:nvSpPr>
          <p:cNvPr id="119" name="모서리가 둥근 직사각형 118"/>
          <p:cNvSpPr/>
          <p:nvPr/>
        </p:nvSpPr>
        <p:spPr>
          <a:xfrm>
            <a:off x="3360462" y="5537166"/>
            <a:ext cx="836406" cy="255878"/>
          </a:xfrm>
          <a:prstGeom prst="roundRect">
            <a:avLst>
              <a:gd name="adj" fmla="val 50000"/>
            </a:avLst>
          </a:prstGeom>
          <a:solidFill>
            <a:srgbClr val="6C5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+mn-ea"/>
              </a:rPr>
              <a:t>다 음</a:t>
            </a:r>
            <a:endParaRPr lang="ko-KR" altLang="en-US" sz="9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0" name="직사각형 119"/>
          <p:cNvSpPr/>
          <p:nvPr/>
        </p:nvSpPr>
        <p:spPr>
          <a:xfrm>
            <a:off x="3031615" y="3412597"/>
            <a:ext cx="1188000" cy="10096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2964412" y="3226321"/>
            <a:ext cx="1586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차량번호 입력</a:t>
            </a:r>
            <a:endParaRPr lang="ko-KR" altLang="en-US" sz="1600" b="1" dirty="0">
              <a:latin typeface="+mn-ea"/>
            </a:endParaRPr>
          </a:p>
        </p:txBody>
      </p:sp>
      <p:grpSp>
        <p:nvGrpSpPr>
          <p:cNvPr id="122" name="그룹 121"/>
          <p:cNvGrpSpPr/>
          <p:nvPr/>
        </p:nvGrpSpPr>
        <p:grpSpPr>
          <a:xfrm>
            <a:off x="7520496" y="2128846"/>
            <a:ext cx="1931341" cy="3958229"/>
            <a:chOff x="7261718" y="1436868"/>
            <a:chExt cx="1931341" cy="3958229"/>
          </a:xfrm>
        </p:grpSpPr>
        <p:sp>
          <p:nvSpPr>
            <p:cNvPr id="123" name="모서리가 둥근 직사각형 122"/>
            <p:cNvSpPr/>
            <p:nvPr/>
          </p:nvSpPr>
          <p:spPr>
            <a:xfrm>
              <a:off x="7261718" y="1436868"/>
              <a:ext cx="1931341" cy="3958229"/>
            </a:xfrm>
            <a:prstGeom prst="roundRect">
              <a:avLst>
                <a:gd name="adj" fmla="val 786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124" name="모서리가 둥근 직사각형 123"/>
            <p:cNvSpPr/>
            <p:nvPr/>
          </p:nvSpPr>
          <p:spPr>
            <a:xfrm>
              <a:off x="7308676" y="1509781"/>
              <a:ext cx="1842403" cy="3823063"/>
            </a:xfrm>
            <a:prstGeom prst="roundRect">
              <a:avLst>
                <a:gd name="adj" fmla="val 5323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125" name="모서리가 둥근 직사각형 124"/>
            <p:cNvSpPr/>
            <p:nvPr/>
          </p:nvSpPr>
          <p:spPr>
            <a:xfrm>
              <a:off x="7439262" y="2372070"/>
              <a:ext cx="1593669" cy="799200"/>
            </a:xfrm>
            <a:prstGeom prst="roundRect">
              <a:avLst>
                <a:gd name="adj" fmla="val 11517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sx="97000" sy="97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7430552" y="2132122"/>
              <a:ext cx="1077722" cy="8443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7315247" y="1951233"/>
              <a:ext cx="158652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latin typeface="+mn-ea"/>
                </a:rPr>
                <a:t>판매방법 선택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7460252" y="2388762"/>
              <a:ext cx="1593669" cy="692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 err="1" smtClean="0">
                  <a:latin typeface="+mn-ea"/>
                </a:rPr>
                <a:t>직매입</a:t>
              </a:r>
              <a:r>
                <a:rPr lang="en-US" altLang="ko-KR" sz="1000" dirty="0" smtClean="0">
                  <a:latin typeface="+mn-ea"/>
                </a:rPr>
                <a:t> </a:t>
              </a:r>
              <a:r>
                <a:rPr lang="ko-KR" altLang="en-US" sz="1000" dirty="0" smtClean="0">
                  <a:latin typeface="+mn-ea"/>
                </a:rPr>
                <a:t>서비스</a:t>
              </a:r>
              <a:endParaRPr lang="en-US" altLang="ko-KR" sz="10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손님의 </a:t>
              </a:r>
              <a:r>
                <a:rPr lang="ko-KR" altLang="en-US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차량을</a:t>
              </a:r>
              <a:endParaRPr lang="en-US" altLang="ko-KR" sz="800" dirty="0" smtClean="0">
                <a:solidFill>
                  <a:schemeClr val="bg1">
                    <a:lumMod val="65000"/>
                  </a:schemeClr>
                </a:solidFill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직접 매입합니다</a:t>
              </a:r>
              <a:r>
                <a:rPr lang="en-US" altLang="ko-KR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.</a:t>
              </a:r>
            </a:p>
          </p:txBody>
        </p:sp>
        <p:grpSp>
          <p:nvGrpSpPr>
            <p:cNvPr id="129" name="그룹 128"/>
            <p:cNvGrpSpPr/>
            <p:nvPr/>
          </p:nvGrpSpPr>
          <p:grpSpPr>
            <a:xfrm>
              <a:off x="8776092" y="2925896"/>
              <a:ext cx="162983" cy="162983"/>
              <a:chOff x="8728605" y="2882019"/>
              <a:chExt cx="228488" cy="228488"/>
            </a:xfrm>
          </p:grpSpPr>
          <p:sp>
            <p:nvSpPr>
              <p:cNvPr id="140" name="타원 139"/>
              <p:cNvSpPr/>
              <p:nvPr/>
            </p:nvSpPr>
            <p:spPr>
              <a:xfrm>
                <a:off x="8728605" y="2882019"/>
                <a:ext cx="228488" cy="22848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6C55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n-ea"/>
                </a:endParaRPr>
              </a:p>
            </p:txBody>
          </p:sp>
          <p:sp>
            <p:nvSpPr>
              <p:cNvPr id="141" name="이등변 삼각형 140"/>
              <p:cNvSpPr/>
              <p:nvPr/>
            </p:nvSpPr>
            <p:spPr>
              <a:xfrm rot="5400000">
                <a:off x="8810193" y="2947020"/>
                <a:ext cx="114244" cy="98486"/>
              </a:xfrm>
              <a:prstGeom prst="triangle">
                <a:avLst/>
              </a:prstGeom>
              <a:solidFill>
                <a:srgbClr val="6C55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n-ea"/>
                </a:endParaRPr>
              </a:p>
            </p:txBody>
          </p:sp>
        </p:grpSp>
        <p:sp>
          <p:nvSpPr>
            <p:cNvPr id="130" name="모서리가 둥근 직사각형 129"/>
            <p:cNvSpPr/>
            <p:nvPr/>
          </p:nvSpPr>
          <p:spPr>
            <a:xfrm>
              <a:off x="7439262" y="3306833"/>
              <a:ext cx="1593669" cy="799200"/>
            </a:xfrm>
            <a:prstGeom prst="roundRect">
              <a:avLst>
                <a:gd name="adj" fmla="val 11517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sx="97000" sy="97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7460252" y="3323525"/>
              <a:ext cx="1593669" cy="692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 smtClean="0">
                  <a:latin typeface="+mn-ea"/>
                </a:rPr>
                <a:t>딜러</a:t>
              </a:r>
              <a:r>
                <a:rPr lang="en-US" altLang="ko-KR" sz="1000" dirty="0">
                  <a:latin typeface="+mn-ea"/>
                </a:rPr>
                <a:t> </a:t>
              </a:r>
              <a:r>
                <a:rPr lang="ko-KR" altLang="en-US" sz="1000" dirty="0" smtClean="0">
                  <a:latin typeface="+mn-ea"/>
                </a:rPr>
                <a:t>경매</a:t>
              </a:r>
              <a:r>
                <a:rPr lang="en-US" altLang="ko-KR" sz="1000" dirty="0" smtClean="0">
                  <a:latin typeface="+mn-ea"/>
                </a:rPr>
                <a:t> </a:t>
              </a:r>
              <a:r>
                <a:rPr lang="ko-KR" altLang="en-US" sz="1000" dirty="0" smtClean="0">
                  <a:latin typeface="+mn-ea"/>
                </a:rPr>
                <a:t>서비스</a:t>
              </a:r>
              <a:endParaRPr lang="en-US" altLang="ko-KR" sz="10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손님의 차량을 경매에 </a:t>
              </a:r>
              <a:endParaRPr lang="en-US" altLang="ko-KR" sz="800" dirty="0" smtClean="0">
                <a:solidFill>
                  <a:schemeClr val="bg1">
                    <a:lumMod val="65000"/>
                  </a:schemeClr>
                </a:solidFill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출품합니다</a:t>
              </a:r>
              <a:r>
                <a:rPr lang="en-US" altLang="ko-KR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.</a:t>
              </a:r>
              <a:endParaRPr lang="en-US" altLang="ko-KR" sz="800" dirty="0" smtClean="0">
                <a:solidFill>
                  <a:schemeClr val="bg1">
                    <a:lumMod val="65000"/>
                  </a:schemeClr>
                </a:solidFill>
                <a:latin typeface="+mn-ea"/>
              </a:endParaRPr>
            </a:p>
          </p:txBody>
        </p:sp>
        <p:grpSp>
          <p:nvGrpSpPr>
            <p:cNvPr id="132" name="그룹 131"/>
            <p:cNvGrpSpPr/>
            <p:nvPr/>
          </p:nvGrpSpPr>
          <p:grpSpPr>
            <a:xfrm>
              <a:off x="8776092" y="3860659"/>
              <a:ext cx="162983" cy="162983"/>
              <a:chOff x="8728605" y="2882019"/>
              <a:chExt cx="228488" cy="228488"/>
            </a:xfrm>
          </p:grpSpPr>
          <p:sp>
            <p:nvSpPr>
              <p:cNvPr id="138" name="타원 137"/>
              <p:cNvSpPr/>
              <p:nvPr/>
            </p:nvSpPr>
            <p:spPr>
              <a:xfrm>
                <a:off x="8728605" y="2882019"/>
                <a:ext cx="228488" cy="22848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6C55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n-ea"/>
                </a:endParaRPr>
              </a:p>
            </p:txBody>
          </p:sp>
          <p:sp>
            <p:nvSpPr>
              <p:cNvPr id="139" name="이등변 삼각형 138"/>
              <p:cNvSpPr/>
              <p:nvPr/>
            </p:nvSpPr>
            <p:spPr>
              <a:xfrm rot="5400000">
                <a:off x="8810193" y="2947020"/>
                <a:ext cx="114244" cy="98486"/>
              </a:xfrm>
              <a:prstGeom prst="triangle">
                <a:avLst/>
              </a:prstGeom>
              <a:solidFill>
                <a:srgbClr val="6C55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n-ea"/>
                </a:endParaRPr>
              </a:p>
            </p:txBody>
          </p:sp>
        </p:grpSp>
        <p:sp>
          <p:nvSpPr>
            <p:cNvPr id="133" name="모서리가 둥근 직사각형 132"/>
            <p:cNvSpPr/>
            <p:nvPr/>
          </p:nvSpPr>
          <p:spPr>
            <a:xfrm>
              <a:off x="7430552" y="4258250"/>
              <a:ext cx="1593669" cy="799200"/>
            </a:xfrm>
            <a:prstGeom prst="roundRect">
              <a:avLst>
                <a:gd name="adj" fmla="val 11517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sx="97000" sy="97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7451542" y="4274942"/>
              <a:ext cx="1593669" cy="692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 smtClean="0">
                  <a:latin typeface="+mn-ea"/>
                </a:rPr>
                <a:t>전시</a:t>
              </a:r>
              <a:r>
                <a:rPr lang="en-US" altLang="ko-KR" sz="1000" dirty="0" smtClean="0">
                  <a:latin typeface="+mn-ea"/>
                </a:rPr>
                <a:t> </a:t>
              </a:r>
              <a:r>
                <a:rPr lang="ko-KR" altLang="en-US" sz="1000" dirty="0" smtClean="0">
                  <a:latin typeface="+mn-ea"/>
                </a:rPr>
                <a:t>판매</a:t>
              </a:r>
              <a:endParaRPr lang="en-US" altLang="ko-KR" sz="1000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손님의 차량을 </a:t>
              </a:r>
              <a:r>
                <a:rPr lang="ko-KR" altLang="en-US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광고하여</a:t>
              </a:r>
              <a:endParaRPr lang="en-US" altLang="ko-KR" sz="800" dirty="0" smtClean="0">
                <a:solidFill>
                  <a:schemeClr val="bg1">
                    <a:lumMod val="65000"/>
                  </a:schemeClr>
                </a:solidFill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00" dirty="0" err="1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모든회원에게</a:t>
              </a:r>
              <a:r>
                <a:rPr lang="ko-KR" altLang="en-US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 판매합니다</a:t>
              </a:r>
              <a:r>
                <a:rPr lang="en-US" altLang="ko-KR" sz="800" dirty="0" smtClean="0">
                  <a:solidFill>
                    <a:schemeClr val="bg1">
                      <a:lumMod val="65000"/>
                    </a:schemeClr>
                  </a:solidFill>
                  <a:latin typeface="+mn-ea"/>
                </a:rPr>
                <a:t>.</a:t>
              </a:r>
            </a:p>
          </p:txBody>
        </p:sp>
        <p:grpSp>
          <p:nvGrpSpPr>
            <p:cNvPr id="135" name="그룹 134"/>
            <p:cNvGrpSpPr/>
            <p:nvPr/>
          </p:nvGrpSpPr>
          <p:grpSpPr>
            <a:xfrm>
              <a:off x="8767382" y="4812076"/>
              <a:ext cx="162983" cy="162983"/>
              <a:chOff x="8728605" y="2882019"/>
              <a:chExt cx="228488" cy="228488"/>
            </a:xfrm>
          </p:grpSpPr>
          <p:sp>
            <p:nvSpPr>
              <p:cNvPr id="136" name="타원 135"/>
              <p:cNvSpPr/>
              <p:nvPr/>
            </p:nvSpPr>
            <p:spPr>
              <a:xfrm>
                <a:off x="8728605" y="2882019"/>
                <a:ext cx="228488" cy="228488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6C55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n-ea"/>
                </a:endParaRPr>
              </a:p>
            </p:txBody>
          </p:sp>
          <p:sp>
            <p:nvSpPr>
              <p:cNvPr id="137" name="이등변 삼각형 136"/>
              <p:cNvSpPr/>
              <p:nvPr/>
            </p:nvSpPr>
            <p:spPr>
              <a:xfrm rot="5400000">
                <a:off x="8810193" y="2947020"/>
                <a:ext cx="114244" cy="98486"/>
              </a:xfrm>
              <a:prstGeom prst="triangle">
                <a:avLst/>
              </a:prstGeom>
              <a:solidFill>
                <a:srgbClr val="6C55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n-ea"/>
                </a:endParaRPr>
              </a:p>
            </p:txBody>
          </p:sp>
        </p:grpSp>
      </p:grpSp>
      <p:sp>
        <p:nvSpPr>
          <p:cNvPr id="142" name="아래쪽 리본 141"/>
          <p:cNvSpPr/>
          <p:nvPr/>
        </p:nvSpPr>
        <p:spPr>
          <a:xfrm rot="962554">
            <a:off x="8832415" y="3056650"/>
            <a:ext cx="532545" cy="204077"/>
          </a:xfrm>
          <a:prstGeom prst="ribbon">
            <a:avLst>
              <a:gd name="adj1" fmla="val 16667"/>
              <a:gd name="adj2" fmla="val 68074"/>
            </a:avLst>
          </a:prstGeom>
          <a:solidFill>
            <a:srgbClr val="FF0000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43" name="TextBox 142"/>
          <p:cNvSpPr txBox="1"/>
          <p:nvPr/>
        </p:nvSpPr>
        <p:spPr>
          <a:xfrm rot="945050">
            <a:off x="8805676" y="3063787"/>
            <a:ext cx="5583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 smtClean="0">
                <a:solidFill>
                  <a:schemeClr val="bg1"/>
                </a:solidFill>
                <a:latin typeface="+mn-ea"/>
              </a:rPr>
              <a:t>추천</a:t>
            </a:r>
            <a:endParaRPr lang="ko-KR" altLang="en-US" sz="8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45237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224</Words>
  <Application>Microsoft Office PowerPoint</Application>
  <PresentationFormat>A4 용지(210x297mm)</PresentationFormat>
  <Paragraphs>118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hanacapital</dc:creator>
  <cp:lastModifiedBy>hanacapital</cp:lastModifiedBy>
  <cp:revision>17</cp:revision>
  <dcterms:created xsi:type="dcterms:W3CDTF">2022-07-08T01:05:09Z</dcterms:created>
  <dcterms:modified xsi:type="dcterms:W3CDTF">2022-07-08T02:19:39Z</dcterms:modified>
</cp:coreProperties>
</file>