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62" y="-72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3D1FA5-501C-48CE-A14A-B328F2535EFB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44F98-9B61-4990-8429-3AC8F352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82341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82627-B290-4812-9294-BB01872C362F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28A6E8-4ECD-4E7F-AA7E-83D2FBFC66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69319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28A6E8-4ECD-4E7F-AA7E-83D2FBFC66D0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7577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2017-05-30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60648" y="200472"/>
            <a:ext cx="6336704" cy="360040"/>
          </a:xfrm>
          <a:prstGeom prst="rect">
            <a:avLst/>
          </a:prstGeom>
          <a:solidFill>
            <a:schemeClr val="accent5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1600" b="1" dirty="0" smtClean="0">
                <a:solidFill>
                  <a:schemeClr val="bg1"/>
                </a:solidFill>
                <a:latin typeface="+mj-lt"/>
              </a:rPr>
              <a:t>제</a:t>
            </a:r>
            <a:r>
              <a:rPr lang="en-US" altLang="ko-KR" sz="1600" b="1" dirty="0">
                <a:solidFill>
                  <a:schemeClr val="bg1"/>
                </a:solidFill>
                <a:latin typeface="+mj-lt"/>
              </a:rPr>
              <a:t>2</a:t>
            </a:r>
            <a:r>
              <a:rPr lang="ko-KR" altLang="en-US" sz="1600" b="1" dirty="0">
                <a:solidFill>
                  <a:schemeClr val="bg1"/>
                </a:solidFill>
                <a:latin typeface="+mj-lt"/>
              </a:rPr>
              <a:t>회 통계 </a:t>
            </a:r>
            <a:r>
              <a:rPr lang="ko-KR" altLang="en-US" sz="1600" b="1" dirty="0" err="1">
                <a:solidFill>
                  <a:schemeClr val="bg1"/>
                </a:solidFill>
                <a:latin typeface="+mj-lt"/>
              </a:rPr>
              <a:t>바로쓰기</a:t>
            </a:r>
            <a:r>
              <a:rPr lang="ko-KR" altLang="en-US" sz="16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ko-KR" altLang="en-US" sz="1600" b="1" dirty="0" smtClean="0">
                <a:solidFill>
                  <a:schemeClr val="bg1"/>
                </a:solidFill>
                <a:latin typeface="+mj-lt"/>
              </a:rPr>
              <a:t>공모전 참가 신청서</a:t>
            </a:r>
            <a:endParaRPr lang="ko-KR" altLang="en-US" sz="16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560360"/>
              </p:ext>
            </p:extLst>
          </p:nvPr>
        </p:nvGraphicFramePr>
        <p:xfrm>
          <a:off x="260648" y="637879"/>
          <a:ext cx="6336704" cy="3316248"/>
        </p:xfrm>
        <a:graphic>
          <a:graphicData uri="http://schemas.openxmlformats.org/drawingml/2006/table">
            <a:tbl>
              <a:tblPr/>
              <a:tblGrid>
                <a:gridCol w="746813"/>
                <a:gridCol w="817397"/>
                <a:gridCol w="2155137"/>
                <a:gridCol w="645023"/>
                <a:gridCol w="668524"/>
                <a:gridCol w="651905"/>
                <a:gridCol w="651905"/>
              </a:tblGrid>
              <a:tr h="21488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접수자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성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명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 지원 시 전원 작성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나 이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 업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8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연락처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E-mail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460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공모작품 제목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사례명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488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사례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출처</a:t>
                      </a:r>
                    </a:p>
                  </a:txBody>
                  <a:tcPr marL="33083" marR="33083" marT="9146" marB="914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제  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목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통계가 오용되고 왜곡된 사례가 담긴 국제기구</a:t>
                      </a:r>
                      <a:r>
                        <a:rPr lang="en-US" altLang="ko-KR" sz="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언론</a:t>
                      </a:r>
                      <a:r>
                        <a:rPr lang="en-US" altLang="ko-KR" sz="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출판물 등의 제목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54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게재일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위 사례의 </a:t>
                      </a:r>
                      <a:r>
                        <a:rPr lang="ko-KR" altLang="en-US" sz="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게재일</a:t>
                      </a:r>
                      <a:endParaRPr lang="en-US" altLang="ko-KR" sz="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출처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기관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위 사례를 게재한 </a:t>
                      </a:r>
                      <a:r>
                        <a:rPr lang="ko-KR" altLang="en-US" sz="8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기관명</a:t>
                      </a:r>
                      <a:endParaRPr lang="ko-KR" altLang="en-US" sz="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449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사례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분야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AED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□인구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가구        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환경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</a:t>
                      </a:r>
                      <a:r>
                        <a:rPr lang="ko-KR" altLang="en-US" sz="7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□교통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정보통신             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재정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금융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보험</a:t>
                      </a:r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00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고용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노동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임금 </a:t>
                      </a:r>
                      <a:r>
                        <a:rPr lang="en-US" altLang="ko-KR" sz="7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농림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어업      </a:t>
                      </a:r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7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도소매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서비스</a:t>
                      </a:r>
                      <a:r>
                        <a:rPr lang="en-US" altLang="ko-KR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무역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국제수지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물가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가계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광공업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에너지</a:t>
                      </a:r>
                      <a:r>
                        <a:rPr lang="en-US" altLang="ko-KR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경기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기업경영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사업체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교육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문화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과학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보건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사회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복지 </a:t>
                      </a:r>
                      <a:r>
                        <a:rPr lang="ko-KR" altLang="en-US" sz="7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건설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주택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토지 </a:t>
                      </a:r>
                      <a:r>
                        <a:rPr lang="ko-KR" altLang="en-US" sz="4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□행정</a:t>
                      </a:r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국민계정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지역계정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국가자산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위 사례의 해당되는 분야에 진하게 표시</a:t>
                      </a:r>
                    </a:p>
                  </a:txBody>
                  <a:tcPr marL="33083" marR="33083" marT="9146" marB="914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426766"/>
              </p:ext>
            </p:extLst>
          </p:nvPr>
        </p:nvGraphicFramePr>
        <p:xfrm>
          <a:off x="260648" y="3944888"/>
          <a:ext cx="6336703" cy="5452927"/>
        </p:xfrm>
        <a:graphic>
          <a:graphicData uri="http://schemas.openxmlformats.org/drawingml/2006/table">
            <a:tbl>
              <a:tblPr/>
              <a:tblGrid>
                <a:gridCol w="6336703"/>
              </a:tblGrid>
              <a:tr h="271640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개인정보 수집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이용 동의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여부</a:t>
                      </a: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통계청에서는 본인 확인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수상자에 대한 연락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시상금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전달에 대한 정보 등의 목적을 위해 아래와 </a:t>
                      </a:r>
                      <a:r>
                        <a:rPr lang="ko-KR" altLang="en-US" sz="10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같은 최소한의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개인정보를 수집하고 있으며 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자에게 제공하지 않습니다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fontAlgn="base" latinLnBrk="1"/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수집하는 개인정보의 항목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성별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생년월일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연락처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이메일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개인정보의 수집 및 이용 목적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개인정보의 수집은 아래와 같은 목적을 위하여 수집하며 이외의 목적으로는 사용되지 않습니다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참가자 본인 확인을 위한 정보 활용</a:t>
                      </a:r>
                    </a:p>
                    <a:p>
                      <a:pPr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수상자에 대한 연락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시상금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전달을 위한 정보 활용</a:t>
                      </a:r>
                    </a:p>
                    <a:p>
                      <a:pPr fontAlgn="base" latinLnBrk="1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개인정보의 보유 및 이용기간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저장된 개인정보는 수집 및 이용목적이 달성되면 파기합니다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동의 거부 및 동의 거부 시 불이익 내용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 개인 정보 수집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이용에 대한 동의를 거부하실 수 있으며 다만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 경우에는 본 공모전 수상이 제한됩니다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개인정보 수집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이용에 동의함 □</a:t>
                      </a:r>
                    </a:p>
                  </a:txBody>
                  <a:tcPr marL="33083" marR="33083" marT="9146" marB="914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218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상기 내용은 사실과 다름이 없음을 확인하며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붙임 서류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사례 증빙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사례 기술서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와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같이 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참가 신청서를 제출합니다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   월   일</a:t>
                      </a: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                                                 접 수 자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                      (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대표자 서명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통계청장 </a:t>
                      </a: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귀하</a:t>
                      </a:r>
                    </a:p>
                  </a:txBody>
                  <a:tcPr marL="33083" marR="33083" marT="9146" marB="914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5066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60648" y="620689"/>
            <a:ext cx="6336704" cy="90128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60648" y="188640"/>
            <a:ext cx="6336704" cy="432048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b="1" dirty="0" smtClean="0">
                <a:solidFill>
                  <a:schemeClr val="bg1"/>
                </a:solidFill>
                <a:latin typeface="+mj-lt"/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  <a:latin typeface="+mj-lt"/>
              </a:rPr>
              <a:t>붙임</a:t>
            </a:r>
            <a:r>
              <a:rPr lang="en-US" altLang="ko-KR" sz="1600" b="1" dirty="0" smtClean="0">
                <a:solidFill>
                  <a:schemeClr val="bg1"/>
                </a:solidFill>
                <a:latin typeface="+mj-lt"/>
              </a:rPr>
              <a:t>1) </a:t>
            </a:r>
            <a:r>
              <a:rPr lang="ko-KR" altLang="en-US" sz="1600" b="1" dirty="0" smtClean="0">
                <a:solidFill>
                  <a:schemeClr val="bg1"/>
                </a:solidFill>
                <a:latin typeface="+mj-lt"/>
              </a:rPr>
              <a:t>사례 증빙 </a:t>
            </a:r>
            <a:r>
              <a:rPr lang="en-US" altLang="ko-KR" sz="1600" b="1" dirty="0" smtClean="0">
                <a:solidFill>
                  <a:schemeClr val="bg1"/>
                </a:solidFill>
                <a:latin typeface="+mj-lt"/>
              </a:rPr>
              <a:t>(</a:t>
            </a:r>
            <a:r>
              <a:rPr lang="ko-KR" altLang="en-US" sz="1600" b="1" dirty="0" err="1" smtClean="0">
                <a:solidFill>
                  <a:schemeClr val="bg1"/>
                </a:solidFill>
                <a:latin typeface="+mj-lt"/>
              </a:rPr>
              <a:t>캡쳐</a:t>
            </a:r>
            <a:r>
              <a:rPr lang="en-US" altLang="ko-KR" sz="1600" b="1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ko-KR" altLang="en-US" sz="1600" b="1" dirty="0" smtClean="0">
                <a:solidFill>
                  <a:schemeClr val="bg1"/>
                </a:solidFill>
                <a:latin typeface="+mj-lt"/>
              </a:rPr>
              <a:t>사진 등</a:t>
            </a:r>
            <a:r>
              <a:rPr lang="en-US" altLang="ko-KR" sz="1600" b="1" dirty="0" smtClean="0">
                <a:solidFill>
                  <a:schemeClr val="bg1"/>
                </a:solidFill>
                <a:latin typeface="+mj-lt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503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88640" y="620688"/>
            <a:ext cx="6480720" cy="56176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74366" y="2998906"/>
            <a:ext cx="635716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200" b="1" dirty="0" smtClean="0"/>
              <a:t>1. </a:t>
            </a:r>
            <a:r>
              <a:rPr lang="ko-KR" altLang="en-US" sz="1200" b="1" dirty="0" smtClean="0"/>
              <a:t>통계를 </a:t>
            </a:r>
            <a:r>
              <a:rPr lang="ko-KR" altLang="en-US" sz="1200" b="1" dirty="0"/>
              <a:t>잘못 이해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해석하여 오용</a:t>
            </a:r>
            <a:r>
              <a:rPr lang="en-US" altLang="ko-KR" sz="1200" b="1" dirty="0"/>
              <a:t>·</a:t>
            </a:r>
            <a:r>
              <a:rPr lang="ko-KR" altLang="en-US" sz="1200" b="1" dirty="0"/>
              <a:t>왜곡된 사례 </a:t>
            </a:r>
            <a:r>
              <a:rPr lang="ko-KR" altLang="en-US" sz="1200" b="1" dirty="0" smtClean="0"/>
              <a:t>설명</a:t>
            </a:r>
            <a:endParaRPr lang="en-US" altLang="ko-KR" sz="1200" b="1" dirty="0" smtClean="0"/>
          </a:p>
          <a:p>
            <a:pPr marL="228600" indent="-228600" fontAlgn="base">
              <a:buAutoNum type="arabicPeriod"/>
            </a:pPr>
            <a:endParaRPr lang="en-US" altLang="ko-KR" sz="1200" b="1" dirty="0" smtClean="0"/>
          </a:p>
          <a:p>
            <a:pPr marL="228600" indent="-228600" fontAlgn="base">
              <a:buAutoNum type="arabicPeriod"/>
            </a:pPr>
            <a:endParaRPr lang="en-US" altLang="ko-KR" sz="1200" b="1" dirty="0" smtClean="0"/>
          </a:p>
          <a:p>
            <a:pPr fontAlgn="base"/>
            <a:endParaRPr lang="en-US" altLang="ko-KR" sz="1200" b="1" dirty="0"/>
          </a:p>
          <a:p>
            <a:pPr marL="228600" indent="-228600" fontAlgn="base">
              <a:buAutoNum type="arabicPeriod"/>
            </a:pPr>
            <a:endParaRPr lang="en-US" altLang="ko-KR" sz="1200" dirty="0" smtClean="0"/>
          </a:p>
          <a:p>
            <a:pPr fontAlgn="base"/>
            <a:r>
              <a:rPr lang="en-US" altLang="ko-KR" sz="1200" b="1" dirty="0" smtClean="0"/>
              <a:t>2. </a:t>
            </a:r>
            <a:r>
              <a:rPr lang="ko-KR" altLang="en-US" sz="1200" b="1" dirty="0" smtClean="0"/>
              <a:t>상기 </a:t>
            </a:r>
            <a:r>
              <a:rPr lang="ko-KR" altLang="en-US" sz="1200" b="1" dirty="0"/>
              <a:t>통계 오용으로 인하여 초래될 수 있는 </a:t>
            </a:r>
            <a:r>
              <a:rPr lang="ko-KR" altLang="en-US" sz="1200" b="1" dirty="0" smtClean="0"/>
              <a:t>문제점</a:t>
            </a:r>
            <a:endParaRPr lang="en-US" altLang="ko-KR" sz="1200" dirty="0" smtClean="0"/>
          </a:p>
          <a:p>
            <a:pPr marL="228600" indent="-228600" fontAlgn="base">
              <a:buAutoNum type="arabicPeriod"/>
            </a:pPr>
            <a:endParaRPr lang="en-US" altLang="ko-KR" sz="1200" dirty="0" smtClean="0"/>
          </a:p>
          <a:p>
            <a:pPr marL="228600" indent="-228600" fontAlgn="base">
              <a:buAutoNum type="arabicPeriod"/>
            </a:pPr>
            <a:endParaRPr lang="en-US" altLang="ko-KR" sz="1200" dirty="0"/>
          </a:p>
          <a:p>
            <a:pPr marL="228600" indent="-228600" fontAlgn="base">
              <a:buAutoNum type="arabicPeriod"/>
            </a:pPr>
            <a:endParaRPr lang="en-US" altLang="ko-KR" sz="1200" dirty="0" smtClean="0"/>
          </a:p>
          <a:p>
            <a:pPr marL="228600" indent="-228600" fontAlgn="base">
              <a:buAutoNum type="arabicPeriod"/>
            </a:pPr>
            <a:endParaRPr lang="en-US" altLang="ko-KR" sz="1200" dirty="0" smtClean="0"/>
          </a:p>
          <a:p>
            <a:pPr fontAlgn="base"/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상기 </a:t>
            </a:r>
            <a:r>
              <a:rPr lang="ko-KR" altLang="en-US" sz="1200" b="1" dirty="0"/>
              <a:t>통계 사례의 바른 해석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활용 방법 및 </a:t>
            </a:r>
            <a:r>
              <a:rPr lang="ko-KR" altLang="en-US" sz="1200" b="1" dirty="0" smtClean="0"/>
              <a:t>대안</a:t>
            </a:r>
            <a:endParaRPr lang="en-US" altLang="ko-KR" sz="1200" b="1" dirty="0"/>
          </a:p>
          <a:p>
            <a:pPr fontAlgn="base"/>
            <a:endParaRPr lang="en-US" altLang="ko-KR" sz="1200" b="1" dirty="0" smtClean="0"/>
          </a:p>
          <a:p>
            <a:pPr fontAlgn="base"/>
            <a:endParaRPr lang="en-US" altLang="ko-KR" sz="1200" b="1" dirty="0"/>
          </a:p>
          <a:p>
            <a:pPr fontAlgn="base"/>
            <a:endParaRPr lang="en-US" altLang="ko-KR" sz="1200" b="1" dirty="0" smtClean="0"/>
          </a:p>
          <a:p>
            <a:pPr fontAlgn="base"/>
            <a:endParaRPr lang="en-US" altLang="ko-KR" sz="1200" b="1" dirty="0"/>
          </a:p>
          <a:p>
            <a:pPr fontAlgn="base"/>
            <a:r>
              <a:rPr lang="en-US" altLang="ko-KR" sz="1200" b="1" dirty="0"/>
              <a:t>4. </a:t>
            </a:r>
            <a:r>
              <a:rPr lang="ko-KR" altLang="en-US" sz="1200" b="1" dirty="0" smtClean="0"/>
              <a:t>기타 자유롭게 기술하고 싶은 사항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선택적 기재 사항</a:t>
            </a:r>
            <a:r>
              <a:rPr lang="en-US" altLang="ko-KR" sz="1200" b="1" dirty="0" smtClean="0"/>
              <a:t>)</a:t>
            </a:r>
            <a:endParaRPr lang="en-US" altLang="ko-KR" sz="1200" dirty="0" smtClean="0"/>
          </a:p>
          <a:p>
            <a:pPr fontAlgn="base"/>
            <a:endParaRPr lang="en-US" altLang="ko-KR" sz="1200" dirty="0"/>
          </a:p>
          <a:p>
            <a:pPr fontAlgn="base"/>
            <a:endParaRPr lang="en-US" altLang="ko-KR" sz="1200" dirty="0" smtClean="0"/>
          </a:p>
          <a:p>
            <a:pPr fontAlgn="base"/>
            <a:endParaRPr lang="ko-KR" altLang="en-US" sz="1200" dirty="0"/>
          </a:p>
        </p:txBody>
      </p:sp>
      <p:sp>
        <p:nvSpPr>
          <p:cNvPr id="8" name="직사각형 7"/>
          <p:cNvSpPr/>
          <p:nvPr/>
        </p:nvSpPr>
        <p:spPr>
          <a:xfrm>
            <a:off x="188640" y="2936777"/>
            <a:ext cx="6480720" cy="66247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88640" y="188640"/>
            <a:ext cx="6480720" cy="432048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b="1" dirty="0" smtClean="0">
                <a:solidFill>
                  <a:schemeClr val="bg1"/>
                </a:solidFill>
                <a:latin typeface="+mj-lt"/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  <a:latin typeface="+mj-lt"/>
              </a:rPr>
              <a:t>붙임</a:t>
            </a:r>
            <a:r>
              <a:rPr lang="en-US" altLang="ko-KR" sz="1600" b="1" dirty="0" smtClean="0">
                <a:solidFill>
                  <a:schemeClr val="bg1"/>
                </a:solidFill>
                <a:latin typeface="+mj-lt"/>
              </a:rPr>
              <a:t>2) </a:t>
            </a:r>
            <a:r>
              <a:rPr lang="ko-KR" altLang="en-US" sz="1600" b="1" dirty="0" smtClean="0">
                <a:solidFill>
                  <a:schemeClr val="bg1"/>
                </a:solidFill>
                <a:latin typeface="+mj-lt"/>
              </a:rPr>
              <a:t>제</a:t>
            </a:r>
            <a:r>
              <a:rPr lang="en-US" altLang="ko-KR" sz="1600" b="1" dirty="0">
                <a:solidFill>
                  <a:schemeClr val="bg1"/>
                </a:solidFill>
                <a:latin typeface="+mj-lt"/>
              </a:rPr>
              <a:t>2</a:t>
            </a:r>
            <a:r>
              <a:rPr lang="ko-KR" altLang="en-US" sz="1600" b="1" dirty="0">
                <a:solidFill>
                  <a:schemeClr val="bg1"/>
                </a:solidFill>
                <a:latin typeface="+mj-lt"/>
              </a:rPr>
              <a:t>회 통계 </a:t>
            </a:r>
            <a:r>
              <a:rPr lang="ko-KR" altLang="en-US" sz="1600" b="1" dirty="0" err="1">
                <a:solidFill>
                  <a:schemeClr val="bg1"/>
                </a:solidFill>
                <a:latin typeface="+mj-lt"/>
              </a:rPr>
              <a:t>바로쓰기</a:t>
            </a:r>
            <a:r>
              <a:rPr lang="ko-KR" altLang="en-US" sz="1600" b="1" dirty="0">
                <a:solidFill>
                  <a:schemeClr val="bg1"/>
                </a:solidFill>
                <a:latin typeface="+mj-lt"/>
              </a:rPr>
              <a:t> 공모전 오용</a:t>
            </a:r>
            <a:r>
              <a:rPr lang="en-US" altLang="ko-KR" sz="1600" b="1" dirty="0">
                <a:solidFill>
                  <a:schemeClr val="bg1"/>
                </a:solidFill>
                <a:latin typeface="+mj-lt"/>
              </a:rPr>
              <a:t>·</a:t>
            </a:r>
            <a:r>
              <a:rPr lang="ko-KR" altLang="en-US" sz="1600" b="1" dirty="0">
                <a:solidFill>
                  <a:schemeClr val="bg1"/>
                </a:solidFill>
                <a:latin typeface="+mj-lt"/>
              </a:rPr>
              <a:t>왜곡 사례 기술서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88640" y="1182450"/>
            <a:ext cx="6480720" cy="175432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60648" y="663079"/>
            <a:ext cx="6370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200" b="1" dirty="0"/>
              <a:t>&lt;</a:t>
            </a:r>
            <a:r>
              <a:rPr lang="ko-KR" altLang="en-US" sz="1200" b="1" dirty="0"/>
              <a:t>작성 방법</a:t>
            </a:r>
            <a:r>
              <a:rPr lang="en-US" altLang="ko-KR" sz="1200" b="1" dirty="0" smtClean="0"/>
              <a:t>&gt;</a:t>
            </a:r>
            <a:r>
              <a:rPr lang="ko-KR" altLang="en-US" sz="1200" dirty="0"/>
              <a:t> </a:t>
            </a:r>
            <a:r>
              <a:rPr lang="ko-KR" altLang="en-US" sz="1100" dirty="0" smtClean="0"/>
              <a:t>제목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출처 </a:t>
            </a:r>
            <a:r>
              <a:rPr lang="ko-KR" altLang="en-US" sz="1100" smtClean="0"/>
              <a:t>등 정보</a:t>
            </a:r>
            <a:r>
              <a:rPr lang="ko-KR" altLang="en-US" sz="1100"/>
              <a:t>를</a:t>
            </a:r>
            <a:r>
              <a:rPr lang="ko-KR" altLang="en-US" sz="1100" smtClean="0"/>
              <a:t> </a:t>
            </a:r>
            <a:r>
              <a:rPr lang="ko-KR" altLang="en-US" sz="1100" dirty="0" smtClean="0"/>
              <a:t>가리지 않은 원본으로 </a:t>
            </a:r>
            <a:r>
              <a:rPr lang="en-US" altLang="ko-KR" sz="1100" dirty="0"/>
              <a:t>A4</a:t>
            </a:r>
            <a:r>
              <a:rPr lang="ko-KR" altLang="en-US" sz="1100" dirty="0"/>
              <a:t>용지 </a:t>
            </a:r>
            <a:r>
              <a:rPr lang="en-US" altLang="ko-KR" sz="1100" dirty="0"/>
              <a:t>3</a:t>
            </a:r>
            <a:r>
              <a:rPr lang="ko-KR" altLang="en-US" sz="1100" dirty="0"/>
              <a:t>매 </a:t>
            </a:r>
            <a:r>
              <a:rPr lang="ko-KR" altLang="en-US" sz="1100" dirty="0" smtClean="0"/>
              <a:t>내외 작성</a:t>
            </a:r>
            <a:endParaRPr lang="en-US" altLang="ko-KR" sz="1200" dirty="0" smtClean="0"/>
          </a:p>
          <a:p>
            <a:pPr fontAlgn="base"/>
            <a:r>
              <a:rPr lang="ko-KR" altLang="en-US" sz="1200" dirty="0" smtClean="0"/>
              <a:t>                 </a:t>
            </a:r>
            <a:r>
              <a:rPr lang="en-US" altLang="ko-KR" sz="1100" dirty="0" smtClean="0"/>
              <a:t>(</a:t>
            </a:r>
            <a:r>
              <a:rPr lang="ko-KR" altLang="en-US" sz="1100" dirty="0"/>
              <a:t>글자크기 </a:t>
            </a:r>
            <a:r>
              <a:rPr lang="en-US" altLang="ko-KR" sz="1100" dirty="0"/>
              <a:t>12</a:t>
            </a:r>
            <a:r>
              <a:rPr lang="ko-KR" altLang="en-US" sz="1100" dirty="0"/>
              <a:t>포인트</a:t>
            </a:r>
            <a:r>
              <a:rPr lang="en-US" altLang="ko-KR" sz="1100" dirty="0"/>
              <a:t>, </a:t>
            </a:r>
            <a:r>
              <a:rPr lang="ko-KR" altLang="en-US" sz="1100" dirty="0" smtClean="0"/>
              <a:t>이미지 </a:t>
            </a:r>
            <a:r>
              <a:rPr lang="ko-KR" altLang="en-US" sz="1100" dirty="0"/>
              <a:t>활용 가능</a:t>
            </a:r>
            <a:r>
              <a:rPr lang="en-US" altLang="ko-KR" sz="1100" dirty="0"/>
              <a:t>)</a:t>
            </a:r>
            <a:endParaRPr lang="ko-KR" altLang="en-US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260648" y="1208584"/>
            <a:ext cx="642579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200" b="1" dirty="0"/>
              <a:t>&lt;</a:t>
            </a:r>
            <a:r>
              <a:rPr lang="ko-KR" altLang="en-US" sz="1200" b="1" dirty="0"/>
              <a:t>공모 주제</a:t>
            </a:r>
            <a:r>
              <a:rPr lang="en-US" altLang="ko-KR" sz="1200" b="1" dirty="0"/>
              <a:t>&gt;</a:t>
            </a:r>
            <a:endParaRPr lang="ko-KR" altLang="en-US" sz="1200" dirty="0"/>
          </a:p>
          <a:p>
            <a:pPr fontAlgn="base"/>
            <a:r>
              <a:rPr lang="ko-KR" altLang="en-US" sz="1100" dirty="0"/>
              <a:t>국가승인 여부 관계없이 통계를 오해하거나 해석을 잘못하여 오용 또는 왜곡 </a:t>
            </a:r>
            <a:r>
              <a:rPr lang="ko-KR" altLang="en-US" sz="1100" dirty="0" smtClean="0"/>
              <a:t>해석된 대한민국</a:t>
            </a:r>
            <a:endParaRPr lang="en-US" altLang="ko-KR" sz="1100" dirty="0" smtClean="0"/>
          </a:p>
          <a:p>
            <a:pPr fontAlgn="base"/>
            <a:r>
              <a:rPr lang="ko-KR" altLang="en-US" sz="1100" dirty="0" smtClean="0"/>
              <a:t>관련 </a:t>
            </a:r>
            <a:r>
              <a:rPr lang="ko-KR" altLang="en-US" sz="1100" dirty="0"/>
              <a:t>모든 통계 사례</a:t>
            </a:r>
          </a:p>
          <a:p>
            <a:pPr fontAlgn="base"/>
            <a:r>
              <a:rPr lang="en-US" altLang="ko-KR" sz="1200" b="1" dirty="0"/>
              <a:t>&lt;</a:t>
            </a:r>
            <a:r>
              <a:rPr lang="ko-KR" altLang="en-US" sz="1200" b="1" dirty="0"/>
              <a:t>통계 범위</a:t>
            </a:r>
            <a:r>
              <a:rPr lang="en-US" altLang="ko-KR" sz="1200" b="1" dirty="0"/>
              <a:t>&gt;</a:t>
            </a:r>
            <a:endParaRPr lang="ko-KR" altLang="en-US" sz="1200" dirty="0"/>
          </a:p>
          <a:p>
            <a:pPr fontAlgn="base"/>
            <a:r>
              <a:rPr lang="ko-KR" altLang="en-US" sz="1100" dirty="0"/>
              <a:t>최근 </a:t>
            </a:r>
            <a:r>
              <a:rPr lang="en-US" altLang="ko-KR" sz="1100" dirty="0"/>
              <a:t>3</a:t>
            </a:r>
            <a:r>
              <a:rPr lang="ko-KR" altLang="en-US" sz="1100" dirty="0"/>
              <a:t>년간</a:t>
            </a:r>
            <a:r>
              <a:rPr lang="en-US" altLang="ko-KR" sz="1100" dirty="0"/>
              <a:t>(14</a:t>
            </a:r>
            <a:r>
              <a:rPr lang="ko-KR" altLang="en-US" sz="1100" dirty="0"/>
              <a:t>년</a:t>
            </a:r>
            <a:r>
              <a:rPr lang="en-US" altLang="ko-KR" sz="1100" dirty="0"/>
              <a:t>~17</a:t>
            </a:r>
            <a:r>
              <a:rPr lang="ko-KR" altLang="en-US" sz="1100" dirty="0"/>
              <a:t>년</a:t>
            </a:r>
            <a:r>
              <a:rPr lang="en-US" altLang="ko-KR" sz="1100" dirty="0"/>
              <a:t>) </a:t>
            </a:r>
            <a:r>
              <a:rPr lang="ko-KR" altLang="en-US" sz="1100" dirty="0"/>
              <a:t>국내</a:t>
            </a:r>
            <a:r>
              <a:rPr lang="en-US" altLang="ko-KR" sz="1100" dirty="0"/>
              <a:t>·</a:t>
            </a:r>
            <a:r>
              <a:rPr lang="ko-KR" altLang="en-US" sz="1100" dirty="0"/>
              <a:t>외 방송</a:t>
            </a:r>
            <a:r>
              <a:rPr lang="en-US" altLang="ko-KR" sz="1100" dirty="0"/>
              <a:t>, </a:t>
            </a:r>
            <a:r>
              <a:rPr lang="ko-KR" altLang="en-US" sz="1100" dirty="0"/>
              <a:t>신문</a:t>
            </a:r>
            <a:r>
              <a:rPr lang="en-US" altLang="ko-KR" sz="1100" dirty="0"/>
              <a:t>, </a:t>
            </a:r>
            <a:r>
              <a:rPr lang="ko-KR" altLang="en-US" sz="1100" dirty="0"/>
              <a:t>온라인 뉴스 보도</a:t>
            </a:r>
            <a:r>
              <a:rPr lang="en-US" altLang="ko-KR" sz="1100" dirty="0"/>
              <a:t>, </a:t>
            </a:r>
            <a:r>
              <a:rPr lang="ko-KR" altLang="en-US" sz="1100" dirty="0"/>
              <a:t>온</a:t>
            </a:r>
            <a:r>
              <a:rPr lang="en-US" altLang="ko-KR" sz="1100" dirty="0"/>
              <a:t>·</a:t>
            </a:r>
            <a:r>
              <a:rPr lang="ko-KR" altLang="en-US" sz="1100" dirty="0"/>
              <a:t>오프라인 출판물 </a:t>
            </a:r>
            <a:r>
              <a:rPr lang="ko-KR" altLang="en-US" sz="1100" dirty="0" smtClean="0"/>
              <a:t>등</a:t>
            </a:r>
            <a:r>
              <a:rPr lang="en-US" altLang="ko-KR" sz="1100" dirty="0"/>
              <a:t> </a:t>
            </a:r>
            <a:r>
              <a:rPr lang="ko-KR" altLang="en-US" sz="1100" dirty="0" smtClean="0"/>
              <a:t>일상생활에서 </a:t>
            </a:r>
            <a:r>
              <a:rPr lang="ko-KR" altLang="en-US" sz="1100" dirty="0"/>
              <a:t>잘못 사용된 모든 통계 사례</a:t>
            </a:r>
          </a:p>
          <a:p>
            <a:pPr fontAlgn="base"/>
            <a:r>
              <a:rPr lang="en-US" altLang="ko-KR" sz="1200" b="1" dirty="0"/>
              <a:t>&lt;</a:t>
            </a:r>
            <a:r>
              <a:rPr lang="ko-KR" altLang="en-US" sz="1200" b="1" dirty="0"/>
              <a:t>사례 예시</a:t>
            </a:r>
            <a:r>
              <a:rPr lang="en-US" altLang="ko-KR" sz="1200" b="1" dirty="0"/>
              <a:t>&gt;</a:t>
            </a:r>
            <a:endParaRPr lang="ko-KR" altLang="en-US" sz="1200" dirty="0"/>
          </a:p>
          <a:p>
            <a:pPr fontAlgn="base"/>
            <a:r>
              <a:rPr lang="ko-KR" altLang="en-US" sz="1100" dirty="0"/>
              <a:t>통계를 </a:t>
            </a:r>
            <a:r>
              <a:rPr lang="ko-KR" altLang="en-US" sz="1100" dirty="0" smtClean="0"/>
              <a:t>작성하는 </a:t>
            </a:r>
            <a:r>
              <a:rPr lang="ko-KR" altLang="en-US" sz="1100" dirty="0"/>
              <a:t>기준이 상이하거나 대상이 적합하지 않은 경우</a:t>
            </a:r>
            <a:r>
              <a:rPr lang="en-US" altLang="ko-KR" sz="1100" dirty="0"/>
              <a:t>, </a:t>
            </a:r>
            <a:r>
              <a:rPr lang="ko-KR" altLang="en-US" sz="1100" dirty="0"/>
              <a:t>의도적으로 </a:t>
            </a:r>
            <a:r>
              <a:rPr lang="ko-KR" altLang="en-US" sz="1100" dirty="0" smtClean="0"/>
              <a:t>통계를</a:t>
            </a:r>
            <a:r>
              <a:rPr lang="en-US" altLang="ko-KR" sz="1100" dirty="0"/>
              <a:t> </a:t>
            </a:r>
            <a:r>
              <a:rPr lang="ko-KR" altLang="en-US" sz="1100" dirty="0" smtClean="0"/>
              <a:t>왜곡하여</a:t>
            </a:r>
            <a:endParaRPr lang="en-US" altLang="ko-KR" sz="1100" dirty="0" smtClean="0"/>
          </a:p>
          <a:p>
            <a:pPr fontAlgn="base"/>
            <a:r>
              <a:rPr lang="ko-KR" altLang="en-US" sz="1100" dirty="0" smtClean="0"/>
              <a:t>활용한 </a:t>
            </a:r>
            <a:r>
              <a:rPr lang="ko-KR" altLang="en-US" sz="1100" dirty="0"/>
              <a:t>경우 등</a:t>
            </a: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2343150" y="9466157"/>
            <a:ext cx="2171700" cy="52740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-1-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194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88640" y="620689"/>
            <a:ext cx="6480720" cy="894082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88640" y="188640"/>
            <a:ext cx="6480720" cy="432048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b="1" dirty="0">
                <a:solidFill>
                  <a:schemeClr val="bg1"/>
                </a:solidFill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</a:rPr>
              <a:t>붙임</a:t>
            </a:r>
            <a:r>
              <a:rPr lang="en-US" altLang="ko-KR" sz="1600" b="1" dirty="0">
                <a:solidFill>
                  <a:schemeClr val="bg1"/>
                </a:solidFill>
              </a:rPr>
              <a:t>2) </a:t>
            </a:r>
            <a:r>
              <a:rPr lang="ko-KR" altLang="en-US" sz="1600" b="1" dirty="0">
                <a:solidFill>
                  <a:schemeClr val="bg1"/>
                </a:solidFill>
              </a:rPr>
              <a:t>제</a:t>
            </a:r>
            <a:r>
              <a:rPr lang="en-US" altLang="ko-KR" sz="1600" b="1" dirty="0">
                <a:solidFill>
                  <a:schemeClr val="bg1"/>
                </a:solidFill>
              </a:rPr>
              <a:t>2</a:t>
            </a:r>
            <a:r>
              <a:rPr lang="ko-KR" altLang="en-US" sz="1600" b="1" dirty="0">
                <a:solidFill>
                  <a:schemeClr val="bg1"/>
                </a:solidFill>
              </a:rPr>
              <a:t>회 통계 </a:t>
            </a:r>
            <a:r>
              <a:rPr lang="ko-KR" altLang="en-US" sz="1600" b="1" dirty="0" err="1">
                <a:solidFill>
                  <a:schemeClr val="bg1"/>
                </a:solidFill>
              </a:rPr>
              <a:t>바로쓰기</a:t>
            </a:r>
            <a:r>
              <a:rPr lang="ko-KR" altLang="en-US" sz="1600" b="1" dirty="0">
                <a:solidFill>
                  <a:schemeClr val="bg1"/>
                </a:solidFill>
              </a:rPr>
              <a:t> 공모전 오용</a:t>
            </a:r>
            <a:r>
              <a:rPr lang="en-US" altLang="ko-KR" sz="1600" b="1" dirty="0">
                <a:solidFill>
                  <a:schemeClr val="bg1"/>
                </a:solidFill>
              </a:rPr>
              <a:t>·</a:t>
            </a:r>
            <a:r>
              <a:rPr lang="ko-KR" altLang="en-US" sz="1600" b="1" dirty="0">
                <a:solidFill>
                  <a:schemeClr val="bg1"/>
                </a:solidFill>
              </a:rPr>
              <a:t>왜곡 사례 기술서</a:t>
            </a:r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2343150" y="9466157"/>
            <a:ext cx="2171700" cy="52740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-2-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554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88640" y="620689"/>
            <a:ext cx="6480720" cy="894082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88640" y="188640"/>
            <a:ext cx="6480720" cy="432048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0">
              <a:lnSpc>
                <a:spcPct val="160000"/>
              </a:lnSpc>
            </a:pPr>
            <a:r>
              <a:rPr lang="en-US" altLang="ko-KR" sz="1600" b="1" dirty="0">
                <a:solidFill>
                  <a:schemeClr val="bg1"/>
                </a:solidFill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</a:rPr>
              <a:t>붙임</a:t>
            </a:r>
            <a:r>
              <a:rPr lang="en-US" altLang="ko-KR" sz="1600" b="1" dirty="0">
                <a:solidFill>
                  <a:schemeClr val="bg1"/>
                </a:solidFill>
              </a:rPr>
              <a:t>2) </a:t>
            </a:r>
            <a:r>
              <a:rPr lang="ko-KR" altLang="en-US" sz="1600" b="1" dirty="0">
                <a:solidFill>
                  <a:schemeClr val="bg1"/>
                </a:solidFill>
              </a:rPr>
              <a:t>제</a:t>
            </a:r>
            <a:r>
              <a:rPr lang="en-US" altLang="ko-KR" sz="1600" b="1" dirty="0">
                <a:solidFill>
                  <a:schemeClr val="bg1"/>
                </a:solidFill>
              </a:rPr>
              <a:t>2</a:t>
            </a:r>
            <a:r>
              <a:rPr lang="ko-KR" altLang="en-US" sz="1600" b="1" dirty="0">
                <a:solidFill>
                  <a:schemeClr val="bg1"/>
                </a:solidFill>
              </a:rPr>
              <a:t>회 통계 </a:t>
            </a:r>
            <a:r>
              <a:rPr lang="ko-KR" altLang="en-US" sz="1600" b="1" dirty="0" err="1">
                <a:solidFill>
                  <a:schemeClr val="bg1"/>
                </a:solidFill>
              </a:rPr>
              <a:t>바로쓰기</a:t>
            </a:r>
            <a:r>
              <a:rPr lang="ko-KR" altLang="en-US" sz="1600" b="1" dirty="0">
                <a:solidFill>
                  <a:schemeClr val="bg1"/>
                </a:solidFill>
              </a:rPr>
              <a:t> 공모전 오용</a:t>
            </a:r>
            <a:r>
              <a:rPr lang="en-US" altLang="ko-KR" sz="1600" b="1" dirty="0">
                <a:solidFill>
                  <a:schemeClr val="bg1"/>
                </a:solidFill>
              </a:rPr>
              <a:t>·</a:t>
            </a:r>
            <a:r>
              <a:rPr lang="ko-KR" altLang="en-US" sz="1600" b="1" dirty="0">
                <a:solidFill>
                  <a:schemeClr val="bg1"/>
                </a:solidFill>
              </a:rPr>
              <a:t>왜곡 사례 기술서</a:t>
            </a:r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2343150" y="9466157"/>
            <a:ext cx="2171700" cy="52740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-3-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255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523</Words>
  <Application>Microsoft Office PowerPoint</Application>
  <PresentationFormat>A4 용지(210x297mm)</PresentationFormat>
  <Paragraphs>84</Paragraphs>
  <Slides>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장유진</cp:lastModifiedBy>
  <cp:revision>15</cp:revision>
  <dcterms:created xsi:type="dcterms:W3CDTF">2006-10-05T04:04:58Z</dcterms:created>
  <dcterms:modified xsi:type="dcterms:W3CDTF">2017-05-30T05:53:25Z</dcterms:modified>
</cp:coreProperties>
</file>