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4315" r:id="rId2"/>
    <p:sldId id="4317" r:id="rId3"/>
    <p:sldId id="4320" r:id="rId4"/>
    <p:sldId id="4322" r:id="rId5"/>
  </p:sldIdLst>
  <p:sldSz cx="9906000" cy="6858000" type="A4"/>
  <p:notesSz cx="6805613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pos="217" userDrawn="1">
          <p15:clr>
            <a:srgbClr val="A4A3A4"/>
          </p15:clr>
        </p15:guide>
        <p15:guide id="4" pos="6023" userDrawn="1">
          <p15:clr>
            <a:srgbClr val="A4A3A4"/>
          </p15:clr>
        </p15:guide>
        <p15:guide id="5" orient="horz" pos="754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4E1B"/>
    <a:srgbClr val="C3C3C3"/>
    <a:srgbClr val="2EA9E1"/>
    <a:srgbClr val="E94D1B"/>
    <a:srgbClr val="F9B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2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176" y="-108"/>
      </p:cViewPr>
      <p:guideLst>
        <p:guide orient="horz" pos="2160"/>
        <p:guide orient="horz" pos="754"/>
        <p:guide orient="horz" pos="4065"/>
        <p:guide pos="3120"/>
        <p:guide pos="217"/>
        <p:guide pos="60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4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1AD49DB5-8C2E-4556-B454-53A01980B5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0E0B4E50-1817-484E-B545-FAE62668789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D1A28D32-79C5-49C7-8585-1B608CC2FE1A}" type="datetimeFigureOut">
              <a:rPr lang="ko-KR" altLang="en-US" smtClean="0"/>
              <a:t>2020-06-11</a:t>
            </a:fld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7AA1DB22-3AF4-481C-AB92-542E5FE55C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5868A9A0-A2B3-4A24-A350-BDC590FB227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1B4AE1CB-5A24-4A80-8082-3BD37459D86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663434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023AF3FD-3406-4352-BFB7-766F59E194A6}" type="datetimeFigureOut">
              <a:rPr lang="ko-KR" altLang="en-US" smtClean="0"/>
              <a:t>2020-06-11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46637" cy="3354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3" tIns="46077" rIns="92153" bIns="46077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2153" tIns="46077" rIns="92153" bIns="46077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0EA97621-C735-4598-8866-0A84B677656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2180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766">
              <a:defRPr/>
            </a:pPr>
            <a:fld id="{BD3C0A8F-8309-4D8F-AF3C-CB0672BFF495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460766">
                <a:defRPr/>
              </a:pPr>
              <a:t>2</a:t>
            </a:fld>
            <a:endParaRPr lang="ko-KR" altLang="en-US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7011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766">
              <a:defRPr/>
            </a:pPr>
            <a:fld id="{BD3C0A8F-8309-4D8F-AF3C-CB0672BFF495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460766">
                <a:defRPr/>
              </a:pPr>
              <a:t>3</a:t>
            </a:fld>
            <a:endParaRPr lang="ko-KR" altLang="en-US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7011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766">
              <a:defRPr/>
            </a:pPr>
            <a:fld id="{BD3C0A8F-8309-4D8F-AF3C-CB0672BFF495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460766">
                <a:defRPr/>
              </a:pPr>
              <a:t>4</a:t>
            </a:fld>
            <a:endParaRPr lang="ko-KR" altLang="en-US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7011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>
            <a:extLst>
              <a:ext uri="{FF2B5EF4-FFF2-40B4-BE49-F238E27FC236}">
                <a16:creationId xmlns:a16="http://schemas.microsoft.com/office/drawing/2014/main" xmlns="" id="{4F81219A-CC03-48F5-8F6F-F1F97CED5A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" y="0"/>
            <a:ext cx="99015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28842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072868" y="1638529"/>
            <a:ext cx="776026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500" b="0" dirty="0" smtClean="0"/>
              <a:t>2020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700" b="1" dirty="0" smtClean="0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500" b="1" dirty="0" smtClean="0"/>
              <a:t>제</a:t>
            </a:r>
            <a:r>
              <a:rPr lang="en-US" altLang="ko-KR" sz="3500" b="1" dirty="0" smtClean="0"/>
              <a:t>6</a:t>
            </a:r>
            <a:r>
              <a:rPr lang="ko-KR" altLang="en-US" sz="3500" b="1" dirty="0" smtClean="0"/>
              <a:t>회 한글 창의</a:t>
            </a:r>
            <a:r>
              <a:rPr lang="ko-KR" altLang="en-US" sz="3500" b="1" baseline="0" dirty="0" smtClean="0"/>
              <a:t> 산업</a:t>
            </a:r>
            <a:r>
              <a:rPr lang="en-US" altLang="ko-KR" sz="35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</a:t>
            </a:r>
            <a:r>
              <a:rPr lang="ko-KR" altLang="en-US" sz="3500" b="1" baseline="0" dirty="0" smtClean="0"/>
              <a:t>아이디어 공모전</a:t>
            </a:r>
            <a:endParaRPr lang="ko-KR" altLang="en-US" sz="3500" b="1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1893536" y="1877352"/>
            <a:ext cx="6748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768" y="1098529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470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056183" cy="723926"/>
            <a:chOff x="361950" y="446481"/>
            <a:chExt cx="2056183" cy="723926"/>
          </a:xfrm>
        </p:grpSpPr>
        <p:sp>
          <p:nvSpPr>
            <p:cNvPr id="4" name="직사각형 10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5417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01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5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529133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>
                  <a:solidFill>
                    <a:srgbClr val="7030A0"/>
                  </a:solidFill>
                </a:rPr>
                <a:t>응모작 개요</a:t>
              </a:r>
            </a:p>
          </p:txBody>
        </p:sp>
      </p:grp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370806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9">
            <a:extLst>
              <a:ext uri="{FF2B5EF4-FFF2-40B4-BE49-F238E27FC236}">
                <a16:creationId xmlns:a16="http://schemas.microsoft.com/office/drawing/2014/main" xmlns="" id="{7D86F4B1-7C77-4620-B9F2-0835559295A9}"/>
              </a:ext>
            </a:extLst>
          </p:cNvPr>
          <p:cNvSpPr txBox="1">
            <a:spLocks/>
          </p:cNvSpPr>
          <p:nvPr userDrawn="1"/>
        </p:nvSpPr>
        <p:spPr>
          <a:xfrm>
            <a:off x="4128196" y="404831"/>
            <a:ext cx="3706812" cy="31591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(4</a:t>
            </a:r>
            <a:r>
              <a:rPr lang="ko-KR" altLang="en-US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쪽 이내</a:t>
            </a: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)</a:t>
            </a:r>
            <a:endParaRPr lang="ko-KR" altLang="en-US" sz="1800" b="1" spc="-1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056183" cy="723926"/>
            <a:chOff x="361950" y="446481"/>
            <a:chExt cx="2056183" cy="723926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8623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02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2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529133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>
                  <a:solidFill>
                    <a:srgbClr val="7030A0"/>
                  </a:solidFill>
                </a:rPr>
                <a:t>응모작 </a:t>
              </a:r>
              <a:r>
                <a:rPr lang="ko-KR" altLang="en-US" sz="2000" b="1" spc="-100" dirty="0" smtClean="0">
                  <a:solidFill>
                    <a:srgbClr val="7030A0"/>
                  </a:solidFill>
                </a:rPr>
                <a:t>상세</a:t>
              </a:r>
              <a:endParaRPr lang="ko-KR" altLang="en-US" sz="2000" b="1" spc="-100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370806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73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463800" cy="723926"/>
            <a:chOff x="361950" y="446481"/>
            <a:chExt cx="2463800" cy="723926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8623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03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5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936750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>
                  <a:solidFill>
                    <a:srgbClr val="7030A0"/>
                  </a:solidFill>
                </a:rPr>
                <a:t>응모작 </a:t>
              </a:r>
              <a:r>
                <a:rPr lang="ko-KR" altLang="en-US" sz="2000" b="1" spc="-100" dirty="0" smtClean="0">
                  <a:solidFill>
                    <a:srgbClr val="7030A0"/>
                  </a:solidFill>
                </a:rPr>
                <a:t>이미지</a:t>
              </a:r>
              <a:r>
                <a:rPr lang="en-US" altLang="ko-KR" sz="2000" b="1" spc="-100" dirty="0" smtClean="0">
                  <a:solidFill>
                    <a:srgbClr val="7030A0"/>
                  </a:solidFill>
                </a:rPr>
                <a:t>(1)</a:t>
              </a:r>
              <a:endParaRPr lang="ko-KR" altLang="en-US" sz="2000" b="1" spc="-100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841500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36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463800" cy="723926"/>
            <a:chOff x="361950" y="446481"/>
            <a:chExt cx="2463800" cy="723926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8623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03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5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936750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>
                  <a:solidFill>
                    <a:srgbClr val="7030A0"/>
                  </a:solidFill>
                </a:rPr>
                <a:t>응모작 </a:t>
              </a:r>
              <a:r>
                <a:rPr lang="ko-KR" altLang="en-US" sz="2000" b="1" spc="-100" dirty="0" smtClean="0">
                  <a:solidFill>
                    <a:srgbClr val="7030A0"/>
                  </a:solidFill>
                </a:rPr>
                <a:t>이미지</a:t>
              </a:r>
              <a:endParaRPr lang="ko-KR" altLang="en-US" sz="2000" b="1" spc="-100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570979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제목 9">
            <a:extLst>
              <a:ext uri="{FF2B5EF4-FFF2-40B4-BE49-F238E27FC236}">
                <a16:creationId xmlns:a16="http://schemas.microsoft.com/office/drawing/2014/main" xmlns="" id="{7D86F4B1-7C77-4620-B9F2-0835559295A9}"/>
              </a:ext>
            </a:extLst>
          </p:cNvPr>
          <p:cNvSpPr txBox="1">
            <a:spLocks/>
          </p:cNvSpPr>
          <p:nvPr userDrawn="1"/>
        </p:nvSpPr>
        <p:spPr>
          <a:xfrm>
            <a:off x="4128196" y="404831"/>
            <a:ext cx="3706812" cy="31591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(2</a:t>
            </a:r>
            <a:r>
              <a:rPr lang="ko-KR" altLang="en-US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쪽 이내</a:t>
            </a: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)</a:t>
            </a:r>
            <a:endParaRPr lang="ko-KR" altLang="en-US" sz="1800" b="1" spc="-1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20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056183" cy="723926"/>
            <a:chOff x="361950" y="446481"/>
            <a:chExt cx="2056183" cy="723926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8623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04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9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529133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 smtClean="0">
                  <a:solidFill>
                    <a:srgbClr val="7030A0"/>
                  </a:solidFill>
                </a:rPr>
                <a:t>제작계획</a:t>
              </a:r>
              <a:endParaRPr lang="ko-KR" altLang="en-US" sz="2000" b="1" spc="-100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370806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9">
            <a:extLst>
              <a:ext uri="{FF2B5EF4-FFF2-40B4-BE49-F238E27FC236}">
                <a16:creationId xmlns:a16="http://schemas.microsoft.com/office/drawing/2014/main" xmlns="" id="{7D86F4B1-7C77-4620-B9F2-0835559295A9}"/>
              </a:ext>
            </a:extLst>
          </p:cNvPr>
          <p:cNvSpPr txBox="1">
            <a:spLocks/>
          </p:cNvSpPr>
          <p:nvPr userDrawn="1"/>
        </p:nvSpPr>
        <p:spPr>
          <a:xfrm>
            <a:off x="4128196" y="404831"/>
            <a:ext cx="3706812" cy="31591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(2</a:t>
            </a:r>
            <a:r>
              <a:rPr lang="ko-KR" altLang="en-US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쪽 이내</a:t>
            </a: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)</a:t>
            </a:r>
            <a:endParaRPr lang="ko-KR" altLang="en-US" sz="1800" b="1" spc="-1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77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663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8" r:id="rId2"/>
    <p:sldLayoutId id="2147483664" r:id="rId3"/>
    <p:sldLayoutId id="2147483661" r:id="rId4"/>
    <p:sldLayoutId id="2147483662" r:id="rId5"/>
    <p:sldLayoutId id="2147483666" r:id="rId6"/>
    <p:sldLayoutId id="2147483667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표 30">
            <a:extLst>
              <a:ext uri="{FF2B5EF4-FFF2-40B4-BE49-F238E27FC236}">
                <a16:creationId xmlns:a16="http://schemas.microsoft.com/office/drawing/2014/main" xmlns="" id="{2A2F78B4-0051-4D3C-A41A-82A5CAAA2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115505"/>
              </p:ext>
            </p:extLst>
          </p:nvPr>
        </p:nvGraphicFramePr>
        <p:xfrm>
          <a:off x="344486" y="3755568"/>
          <a:ext cx="9217028" cy="2655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63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68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3449"/>
                <a:gridCol w="1053449"/>
                <a:gridCol w="2106899"/>
              </a:tblGrid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작  품  명</a:t>
                      </a:r>
                      <a:endParaRPr lang="ko-KR" altLang="en-US" sz="1400" b="1" kern="1200" spc="-200" baseline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ko-KR" altLang="en-US" sz="1200" b="1" kern="1200" spc="-200" baseline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  출  자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4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공동 </a:t>
                      </a:r>
                      <a:r>
                        <a:rPr lang="ko-KR" altLang="en-US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창작물인 경우</a:t>
                      </a:r>
                      <a:r>
                        <a:rPr lang="en-US" altLang="ko-KR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공동 창작자 전원 기입</a:t>
                      </a:r>
                      <a:r>
                        <a:rPr lang="en-US" altLang="ko-KR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대표자 명시</a:t>
                      </a:r>
                      <a:r>
                        <a:rPr lang="en-US" altLang="ko-KR" sz="14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예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김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OO(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대표자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), 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박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OO, 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문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OO,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정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OO, 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양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</a:t>
                      </a:r>
                      <a:endParaRPr lang="en-US" altLang="ko-KR" sz="1000" i="1" kern="1200" spc="-100" dirty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1000" i="1" kern="1200" spc="-100" dirty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1000" i="1" kern="1200" spc="-100" dirty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 원 구 </a:t>
                      </a:r>
                      <a:r>
                        <a:rPr kumimoji="0" lang="ko-KR" altLang="en-US" sz="1400" b="1" i="0" u="none" strike="noStrike" kern="1200" cap="none" spc="-200" normalizeH="0" baseline="0" noProof="0" dirty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개인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단체 </a:t>
                      </a:r>
                      <a:r>
                        <a:rPr kumimoji="0" lang="en-US" altLang="ko-KR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팀</a:t>
                      </a:r>
                      <a:r>
                        <a:rPr kumimoji="0" lang="en-US" altLang="ko-KR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 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법인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740323"/>
                  </a:ext>
                </a:extLst>
              </a:tr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 출 부 문</a:t>
                      </a:r>
                      <a:endParaRPr kumimoji="0" lang="ko-KR" altLang="en-US" sz="1400" b="1" i="0" u="none" strike="noStrike" kern="1200" cap="none" spc="-200" normalizeH="0" baseline="0" noProof="0" dirty="0" smtClean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완성품부문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■ 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아이디어부문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추 가 자 </a:t>
                      </a:r>
                      <a:r>
                        <a:rPr kumimoji="0" lang="ko-KR" altLang="en-US" sz="1400" b="1" i="0" u="none" strike="noStrike" kern="1200" cap="none" spc="-200" normalizeH="0" baseline="0" noProof="0" dirty="0" err="1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료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제 출 여 부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제출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</a:t>
                      </a:r>
                      <a:r>
                        <a:rPr kumimoji="0" lang="ko-KR" altLang="en-US" sz="1400" b="1" i="0" u="none" strike="noStrike" kern="1200" cap="none" spc="-200" normalizeH="0" baseline="0" noProof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미제출</a:t>
                      </a:r>
                      <a:endParaRPr kumimoji="0" lang="ko-KR" altLang="en-US" sz="1400" b="1" i="0" u="none" strike="noStrike" kern="1200" cap="none" spc="-200" normalizeH="0" baseline="0" noProof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9ABB68-E0C8-416E-88D8-8D706CDEEDAB}"/>
              </a:ext>
            </a:extLst>
          </p:cNvPr>
          <p:cNvSpPr/>
          <p:nvPr/>
        </p:nvSpPr>
        <p:spPr>
          <a:xfrm>
            <a:off x="344488" y="3755571"/>
            <a:ext cx="9217025" cy="263411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2755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xmlns="" id="{BD7758B3-8C30-42DD-97EA-9B936A1B06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494651"/>
              </p:ext>
            </p:extLst>
          </p:nvPr>
        </p:nvGraphicFramePr>
        <p:xfrm>
          <a:off x="344488" y="1190940"/>
          <a:ext cx="9217026" cy="526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86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78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155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400" b="1" kern="1200" spc="-200" baseline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제  작  배  경</a:t>
                      </a:r>
                      <a:endParaRPr lang="ko-KR" altLang="en-US" sz="1400" b="1" kern="1200" spc="-200" baseline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0" spc="-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8" marR="914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55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  품  소  개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0" spc="-10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91438" marR="914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55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목  표  고  객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i="0" spc="-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8" marR="914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55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  대  효  과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i="0" spc="-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8" marR="914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9ABB68-E0C8-416E-88D8-8D706CDEEDAB}"/>
              </a:ext>
            </a:extLst>
          </p:cNvPr>
          <p:cNvSpPr/>
          <p:nvPr/>
        </p:nvSpPr>
        <p:spPr>
          <a:xfrm>
            <a:off x="344488" y="1196975"/>
            <a:ext cx="9217025" cy="5256213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9320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9ABB68-E0C8-416E-88D8-8D706CDEEDAB}"/>
              </a:ext>
            </a:extLst>
          </p:cNvPr>
          <p:cNvSpPr/>
          <p:nvPr/>
        </p:nvSpPr>
        <p:spPr>
          <a:xfrm>
            <a:off x="344488" y="1196975"/>
            <a:ext cx="9217025" cy="5256213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91319" y="3024862"/>
            <a:ext cx="512336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/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독창성 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장점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경쟁력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err="1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차별점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흥미요소 등</a:t>
            </a:r>
            <a:endParaRPr lang="en-US" altLang="ko-KR" sz="1400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적합성 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제작배경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작품과 한글의 연관성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작품주제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</a:t>
            </a:r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endParaRPr lang="ko-KR" altLang="en-US" sz="1400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400" spc="-100" dirty="0" err="1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파급력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기대효과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사회적 기여도 등</a:t>
            </a:r>
          </a:p>
          <a:p>
            <a:pPr fontAlgn="base" latinLnBrk="1"/>
            <a:endParaRPr lang="ko-KR" altLang="en-US" sz="1400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상품성 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목표고객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시장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생산유통의 적합성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시장성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예상판매가 등</a:t>
            </a:r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026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9ABB68-E0C8-416E-88D8-8D706CDEEDAB}"/>
              </a:ext>
            </a:extLst>
          </p:cNvPr>
          <p:cNvSpPr/>
          <p:nvPr/>
        </p:nvSpPr>
        <p:spPr>
          <a:xfrm>
            <a:off x="344488" y="1196975"/>
            <a:ext cx="9217025" cy="5256213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68879" y="2890209"/>
            <a:ext cx="716824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>
              <a:lnSpc>
                <a:spcPct val="200000"/>
              </a:lnSpc>
            </a:pP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 (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공통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제품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를 잘 나타낼 수 있는 이미지 삽입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한쪽당 최대 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장까지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fontAlgn="base" latinLnBrk="1">
              <a:lnSpc>
                <a:spcPct val="200000"/>
              </a:lnSpc>
            </a:pPr>
            <a:endParaRPr lang="en-US" altLang="ko-KR" sz="500" b="1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온라인게임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어플리케이션과 같은 디지털 작품의 경우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특징을 잘 나타낼 수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있는 이미지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또는</a:t>
            </a:r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세부설계 삽입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어플리케이션의 구동순서</a:t>
            </a:r>
            <a:r>
              <a:rPr lang="en-US" altLang="ko-KR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세부설계</a:t>
            </a:r>
            <a:r>
              <a:rPr lang="en-US" altLang="ko-KR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시제품이 있는 경우 실사 이미지 삽입</a:t>
            </a:r>
            <a:endParaRPr lang="en-US" altLang="ko-KR" sz="1200" i="1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>
              <a:lnSpc>
                <a:spcPct val="150000"/>
              </a:lnSpc>
            </a:pPr>
            <a:endParaRPr lang="en-US" altLang="ko-KR" sz="500" i="1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200000"/>
              </a:lnSpc>
              <a:spcAft>
                <a:spcPts val="0"/>
              </a:spcAft>
              <a:defRPr/>
            </a:pP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이미지로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표현이 어려운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출판물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등의 경우 시놉시스 등 별도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제출가능</a:t>
            </a:r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altLang="ko-KR" sz="14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ko-KR" altLang="en-US" sz="1200" i="1" spc="-100" dirty="0" err="1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시놉시스</a:t>
            </a:r>
            <a:r>
              <a:rPr lang="ko-KR" altLang="en-US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별도  제출시 표지에 </a:t>
            </a:r>
            <a:r>
              <a:rPr lang="en-US" altLang="ko-KR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추가자료 제출여부</a:t>
            </a:r>
            <a:r>
              <a:rPr lang="en-US" altLang="ko-KR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1200" i="1" spc="-100" dirty="0" err="1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란에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i="1" spc="-10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표시 </a:t>
            </a:r>
            <a:r>
              <a:rPr lang="ko-KR" altLang="en-US" sz="1200" i="1" spc="-10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必</a:t>
            </a:r>
            <a:endParaRPr lang="en-US" altLang="ko-KR" sz="1200" i="1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200000"/>
              </a:lnSpc>
              <a:spcAft>
                <a:spcPts val="0"/>
              </a:spcAft>
              <a:defRPr/>
            </a:pP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1243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946</TotalTime>
  <Words>210</Words>
  <Application>Microsoft Office PowerPoint</Application>
  <PresentationFormat>A4 용지(210x297mm)</PresentationFormat>
  <Paragraphs>36</Paragraphs>
  <Slides>4</Slides>
  <Notes>3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정진용</cp:lastModifiedBy>
  <cp:revision>43</cp:revision>
  <cp:lastPrinted>2020-06-10T06:12:05Z</cp:lastPrinted>
  <dcterms:created xsi:type="dcterms:W3CDTF">2019-06-19T01:59:20Z</dcterms:created>
  <dcterms:modified xsi:type="dcterms:W3CDTF">2020-06-11T04:30:48Z</dcterms:modified>
</cp:coreProperties>
</file>