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70" r:id="rId4"/>
    <p:sldId id="269" r:id="rId5"/>
    <p:sldId id="262" r:id="rId6"/>
    <p:sldId id="263" r:id="rId7"/>
    <p:sldId id="264" r:id="rId8"/>
    <p:sldId id="265" r:id="rId9"/>
    <p:sldId id="267" r:id="rId10"/>
    <p:sldId id="268" r:id="rId11"/>
  </p:sldIdLst>
  <p:sldSz cx="9906000" cy="6858000" type="A4"/>
  <p:notesSz cx="9998075" cy="68659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  <p15:guide id="3" pos="172" userDrawn="1">
          <p15:clr>
            <a:srgbClr val="A4A3A4"/>
          </p15:clr>
        </p15:guide>
        <p15:guide id="4" pos="6068" userDrawn="1">
          <p15:clr>
            <a:srgbClr val="A4A3A4"/>
          </p15:clr>
        </p15:guide>
        <p15:guide id="5" orient="horz" pos="799" userDrawn="1">
          <p15:clr>
            <a:srgbClr val="A4A3A4"/>
          </p15:clr>
        </p15:guide>
        <p15:guide id="6" orient="horz" pos="119" userDrawn="1">
          <p15:clr>
            <a:srgbClr val="A4A3A4"/>
          </p15:clr>
        </p15:guide>
        <p15:guide id="7" orient="horz" pos="572" userDrawn="1">
          <p15:clr>
            <a:srgbClr val="A4A3A4"/>
          </p15:clr>
        </p15:guide>
        <p15:guide id="8" pos="398" userDrawn="1">
          <p15:clr>
            <a:srgbClr val="A4A3A4"/>
          </p15:clr>
        </p15:guide>
        <p15:guide id="9" pos="5842" userDrawn="1">
          <p15:clr>
            <a:srgbClr val="A4A3A4"/>
          </p15:clr>
        </p15:guide>
        <p15:guide id="10" orient="horz" pos="42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08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126" y="4626"/>
      </p:cViewPr>
      <p:guideLst>
        <p:guide orient="horz" pos="2160"/>
        <p:guide pos="3120"/>
        <p:guide pos="172"/>
        <p:guide pos="6068"/>
        <p:guide orient="horz" pos="799"/>
        <p:guide orient="horz" pos="119"/>
        <p:guide orient="horz" pos="572"/>
        <p:guide pos="398"/>
        <p:guide pos="5842"/>
        <p:guide orient="horz" pos="420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TextBox 8"/>
          <p:cNvSpPr txBox="1"/>
          <p:nvPr userDrawn="1"/>
        </p:nvSpPr>
        <p:spPr>
          <a:xfrm>
            <a:off x="762001" y="1561979"/>
            <a:ext cx="838199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ko-KR" altLang="en-US" sz="3200" b="1" spc="-70" baseline="0">
                <a:solidFill>
                  <a:srgbClr val="DA0818"/>
                </a:solidFill>
              </a:rPr>
              <a:t>세계 최초 </a:t>
            </a:r>
            <a:r>
              <a:rPr lang="en-US" altLang="ko-KR" sz="3200" b="1" spc="-70" baseline="0">
                <a:solidFill>
                  <a:srgbClr val="DA0818"/>
                </a:solidFill>
              </a:rPr>
              <a:t>TV</a:t>
            </a:r>
            <a:r>
              <a:rPr lang="ko-KR" altLang="en-US" sz="3200" b="1" spc="-70" baseline="0">
                <a:solidFill>
                  <a:srgbClr val="DA0818"/>
                </a:solidFill>
              </a:rPr>
              <a:t>로 보는 </a:t>
            </a:r>
            <a:r>
              <a:rPr lang="en-US" altLang="ko-KR" sz="3200" b="1" spc="-70" baseline="0">
                <a:solidFill>
                  <a:srgbClr val="DA0818"/>
                </a:solidFill>
              </a:rPr>
              <a:t>VR </a:t>
            </a:r>
            <a:r>
              <a:rPr lang="ko-KR" altLang="en-US" sz="3200" b="1" spc="-70" baseline="0" dirty="0">
                <a:solidFill>
                  <a:srgbClr val="DA0818"/>
                </a:solidFill>
              </a:rPr>
              <a:t>출시기념</a:t>
            </a:r>
            <a:br>
              <a:rPr lang="en-US" altLang="ko-KR" sz="3200" b="1" dirty="0">
                <a:solidFill>
                  <a:srgbClr val="C00000"/>
                </a:solidFill>
              </a:rPr>
            </a:br>
            <a:r>
              <a:rPr lang="ko-KR" altLang="en-US" sz="3600" b="1" spc="-150" dirty="0"/>
              <a:t>제</a:t>
            </a:r>
            <a:r>
              <a:rPr lang="en-US" altLang="ko-KR" sz="3600" b="1" spc="-150" dirty="0"/>
              <a:t>1</a:t>
            </a:r>
            <a:r>
              <a:rPr lang="ko-KR" altLang="en-US" sz="3600" b="1" spc="-150" dirty="0"/>
              <a:t>회 대학생 </a:t>
            </a:r>
            <a:r>
              <a:rPr lang="ko-KR" altLang="en-US" sz="3600" b="1" spc="-150"/>
              <a:t>공모전 아카데미</a:t>
            </a:r>
            <a:endParaRPr lang="en-US" altLang="ko-KR" sz="3600" b="1" dirty="0">
              <a:ln>
                <a:solidFill>
                  <a:schemeClr val="bg1">
                    <a:lumMod val="50000"/>
                  </a:schemeClr>
                </a:solidFill>
              </a:ln>
            </a:endParaRPr>
          </a:p>
        </p:txBody>
      </p:sp>
      <p:pic>
        <p:nvPicPr>
          <p:cNvPr id="8" name="Picture 5" descr="C:\Users\공유폴더\표지 엔딩\05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25201" y="324581"/>
            <a:ext cx="473677" cy="406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그림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3726" y="379200"/>
            <a:ext cx="1346372" cy="390550"/>
          </a:xfrm>
          <a:prstGeom prst="rect">
            <a:avLst/>
          </a:prstGeom>
        </p:spPr>
      </p:pic>
      <p:sp>
        <p:nvSpPr>
          <p:cNvPr id="3" name="직사각형 2"/>
          <p:cNvSpPr/>
          <p:nvPr userDrawn="1"/>
        </p:nvSpPr>
        <p:spPr>
          <a:xfrm>
            <a:off x="2684181" y="2929914"/>
            <a:ext cx="4475122" cy="106983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wrap="none" anchor="ctr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4800" b="1">
                <a:ln>
                  <a:noFill/>
                </a:ln>
              </a:rPr>
              <a:t>공모전 신청서</a:t>
            </a:r>
            <a:endParaRPr lang="en-US" altLang="ko-KR" sz="4400" b="1" dirty="0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26885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575" y="1101724"/>
            <a:ext cx="9347200" cy="5203825"/>
          </a:xfr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200"/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259443" y="896540"/>
            <a:ext cx="936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 userDrawn="1"/>
        </p:nvSpPr>
        <p:spPr>
          <a:xfrm>
            <a:off x="255710" y="188913"/>
            <a:ext cx="283551" cy="7148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2" descr="http://www.industrysolutions.co.kr/wp-content/uploads/2015/10/kt-logo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0" t="20870" r="27689" b="18548"/>
          <a:stretch/>
        </p:blipFill>
        <p:spPr bwMode="auto">
          <a:xfrm>
            <a:off x="9122116" y="341390"/>
            <a:ext cx="453784" cy="40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9283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  <p15:guide id="3" pos="172" userDrawn="1">
          <p15:clr>
            <a:srgbClr val="FBAE40"/>
          </p15:clr>
        </p15:guide>
        <p15:guide id="5" pos="6068" userDrawn="1">
          <p15:clr>
            <a:srgbClr val="FBAE40"/>
          </p15:clr>
        </p15:guide>
        <p15:guide id="6" orient="horz" pos="397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104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402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888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1605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1006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3017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0470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020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0596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FCA0F-E668-45B4-A107-BAD4A4EC929A}" type="datetimeFigureOut">
              <a:rPr lang="ko-KR" altLang="en-US" smtClean="0"/>
              <a:t>2016-11-22(Tue)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8D06D-9D0E-4EC8-BB48-8EF8DE2150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7302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3717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40533" y="1277122"/>
            <a:ext cx="8633641" cy="5213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b="1" dirty="0">
                <a:latin typeface="+mn-ea"/>
              </a:rPr>
              <a:t>1. </a:t>
            </a:r>
            <a:r>
              <a:rPr lang="ko-KR" altLang="en-US" sz="1600" b="1">
                <a:solidFill>
                  <a:srgbClr val="DA0818"/>
                </a:solidFill>
                <a:latin typeface="+mn-ea"/>
              </a:rPr>
              <a:t>신청자 서명</a:t>
            </a:r>
            <a:r>
              <a:rPr lang="en-US" altLang="ko-KR" sz="1600" b="1">
                <a:solidFill>
                  <a:srgbClr val="DA0818"/>
                </a:solidFill>
                <a:latin typeface="+mn-ea"/>
              </a:rPr>
              <a:t>/</a:t>
            </a:r>
            <a:r>
              <a:rPr lang="ko-KR" altLang="en-US" sz="1600" b="1">
                <a:solidFill>
                  <a:srgbClr val="DA0818"/>
                </a:solidFill>
                <a:latin typeface="+mn-ea"/>
              </a:rPr>
              <a:t>공모전 약관</a:t>
            </a:r>
            <a:r>
              <a:rPr lang="en-US" altLang="ko-KR" sz="1600" b="1">
                <a:solidFill>
                  <a:srgbClr val="DA0818"/>
                </a:solidFill>
                <a:latin typeface="+mn-ea"/>
              </a:rPr>
              <a:t>/</a:t>
            </a:r>
            <a:r>
              <a:rPr lang="ko-KR" altLang="en-US" sz="1600" b="1">
                <a:solidFill>
                  <a:srgbClr val="DA0818"/>
                </a:solidFill>
                <a:latin typeface="+mn-ea"/>
              </a:rPr>
              <a:t>개인 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정보 </a:t>
            </a:r>
            <a:r>
              <a:rPr lang="ko-KR" altLang="en-US" sz="1600" b="1">
                <a:solidFill>
                  <a:srgbClr val="DA0818"/>
                </a:solidFill>
                <a:latin typeface="+mn-ea"/>
              </a:rPr>
              <a:t>수집</a:t>
            </a:r>
            <a:r>
              <a:rPr lang="en-US" altLang="ko-KR" sz="1600" b="1">
                <a:solidFill>
                  <a:srgbClr val="DA0818"/>
                </a:solidFill>
                <a:latin typeface="+mn-ea"/>
              </a:rPr>
              <a:t>ᆞ</a:t>
            </a:r>
            <a:r>
              <a:rPr lang="ko-KR" altLang="en-US" sz="1600" b="1">
                <a:solidFill>
                  <a:srgbClr val="DA0818"/>
                </a:solidFill>
                <a:latin typeface="+mn-ea"/>
              </a:rPr>
              <a:t>이용 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동의서</a:t>
            </a:r>
            <a:r>
              <a:rPr lang="ko-KR" altLang="en-US" sz="1600" b="1" dirty="0">
                <a:latin typeface="+mn-ea"/>
              </a:rPr>
              <a:t>를 확인하시고</a:t>
            </a:r>
            <a:r>
              <a:rPr lang="en-US" altLang="ko-KR" sz="1600" b="1" dirty="0">
                <a:latin typeface="+mn-ea"/>
              </a:rPr>
              <a:t>,</a:t>
            </a:r>
          </a:p>
          <a:p>
            <a:pPr marL="252000">
              <a:lnSpc>
                <a:spcPct val="130000"/>
              </a:lnSpc>
            </a:pP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반드시 직접 자필 서명하신 후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스캔 </a:t>
            </a:r>
            <a:r>
              <a:rPr lang="ko-KR" altLang="en-US" sz="1600" b="1">
                <a:solidFill>
                  <a:srgbClr val="FF0000"/>
                </a:solidFill>
                <a:latin typeface="+mn-ea"/>
              </a:rPr>
              <a:t>혹은 사진촬영한 이미지를 삽입하여 제출</a:t>
            </a:r>
            <a:r>
              <a:rPr lang="ko-KR" altLang="en-US" sz="1600" b="1">
                <a:latin typeface="+mn-ea"/>
              </a:rPr>
              <a:t>하시기 </a:t>
            </a:r>
            <a:r>
              <a:rPr lang="ko-KR" altLang="en-US" sz="1600" b="1" dirty="0">
                <a:latin typeface="+mn-ea"/>
              </a:rPr>
              <a:t>바랍니다</a:t>
            </a:r>
            <a:r>
              <a:rPr lang="en-US" altLang="ko-KR" sz="1600" b="1" dirty="0">
                <a:latin typeface="+mn-ea"/>
              </a:rPr>
              <a:t>.</a:t>
            </a:r>
          </a:p>
          <a:p>
            <a:pPr marL="252000">
              <a:lnSpc>
                <a:spcPct val="130000"/>
              </a:lnSpc>
            </a:pPr>
            <a:endParaRPr lang="en-US" altLang="ko-KR" sz="1600" b="1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>
                <a:latin typeface="+mn-ea"/>
              </a:rPr>
              <a:t>2. 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제출 서류 및 양식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, 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방법을 한번 더 최종 확인</a:t>
            </a:r>
            <a:r>
              <a:rPr lang="ko-KR" altLang="en-US" sz="1600" b="1" dirty="0">
                <a:latin typeface="+mn-ea"/>
              </a:rPr>
              <a:t>하시고 제출해 주시기 바랍니다</a:t>
            </a:r>
            <a:r>
              <a:rPr lang="en-US" altLang="ko-KR" sz="1600" b="1" dirty="0">
                <a:latin typeface="+mn-ea"/>
              </a:rPr>
              <a:t>.</a:t>
            </a:r>
          </a:p>
          <a:p>
            <a:pPr marL="252000">
              <a:lnSpc>
                <a:spcPct val="130000"/>
              </a:lnSpc>
            </a:pP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제출 시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, 10MB 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이상의 파일은 대용량 첨부 필수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)</a:t>
            </a:r>
          </a:p>
          <a:p>
            <a:pPr>
              <a:lnSpc>
                <a:spcPct val="130000"/>
              </a:lnSpc>
            </a:pPr>
            <a:endParaRPr lang="en-US" altLang="ko-KR" sz="1600" b="1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>
                <a:latin typeface="+mn-ea"/>
              </a:rPr>
              <a:t>3. 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본 공모전 서류 접수는 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2016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년 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12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월 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14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일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수요일 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24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시 마감</a:t>
            </a:r>
            <a:r>
              <a:rPr lang="ko-KR" altLang="en-US" sz="1600" b="1" dirty="0">
                <a:latin typeface="+mn-ea"/>
              </a:rPr>
              <a:t>이오니</a:t>
            </a:r>
            <a:endParaRPr lang="en-US" altLang="ko-KR" sz="1600" b="1" dirty="0">
              <a:latin typeface="+mn-ea"/>
            </a:endParaRPr>
          </a:p>
          <a:p>
            <a:pPr marL="252000">
              <a:lnSpc>
                <a:spcPct val="130000"/>
              </a:lnSpc>
            </a:pPr>
            <a:r>
              <a:rPr lang="ko-KR" altLang="en-US" sz="1600" b="1" dirty="0">
                <a:latin typeface="+mn-ea"/>
              </a:rPr>
              <a:t>미리 마감 일정을 체크하신 후 제출하여 주시기 바랍니다</a:t>
            </a:r>
            <a:r>
              <a:rPr lang="en-US" altLang="ko-KR" sz="1600" b="1" dirty="0">
                <a:latin typeface="+mn-ea"/>
              </a:rPr>
              <a:t>.</a:t>
            </a:r>
          </a:p>
          <a:p>
            <a:pPr marL="252000">
              <a:lnSpc>
                <a:spcPct val="130000"/>
              </a:lnSpc>
            </a:pPr>
            <a:endParaRPr lang="en-US" altLang="ko-KR" sz="1600" b="1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>
                <a:latin typeface="+mn-ea"/>
              </a:rPr>
              <a:t>4. </a:t>
            </a:r>
            <a:r>
              <a:rPr lang="ko-KR" altLang="en-US" sz="1600" b="1" dirty="0">
                <a:latin typeface="+mn-ea"/>
              </a:rPr>
              <a:t>개인정보 및 시나리오 아이디어</a:t>
            </a:r>
            <a:r>
              <a:rPr lang="en-US" altLang="ko-KR" sz="1600" b="1" dirty="0">
                <a:latin typeface="+mn-ea"/>
              </a:rPr>
              <a:t>, </a:t>
            </a:r>
            <a:r>
              <a:rPr lang="ko-KR" altLang="en-US" sz="1600" b="1" dirty="0">
                <a:latin typeface="+mn-ea"/>
              </a:rPr>
              <a:t>각 서명</a:t>
            </a:r>
            <a:r>
              <a:rPr lang="en-US" altLang="ko-KR" sz="1600" b="1" dirty="0">
                <a:latin typeface="+mn-ea"/>
              </a:rPr>
              <a:t>,</a:t>
            </a:r>
            <a:r>
              <a:rPr lang="ko-KR" altLang="en-US" sz="1600" b="1" dirty="0">
                <a:latin typeface="+mn-ea"/>
              </a:rPr>
              <a:t> 동의서 등의 제출은</a:t>
            </a:r>
            <a:endParaRPr lang="en-US" altLang="ko-KR" sz="1600" b="1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>
                <a:latin typeface="+mn-ea"/>
              </a:rPr>
              <a:t>   </a:t>
            </a:r>
            <a:r>
              <a:rPr lang="ko-KR" altLang="en-US" sz="1600" b="1" dirty="0">
                <a:latin typeface="+mn-ea"/>
              </a:rPr>
              <a:t>아래 </a:t>
            </a:r>
            <a:r>
              <a:rPr lang="en-US" altLang="ko-KR" sz="1600" b="1" dirty="0">
                <a:latin typeface="+mn-ea"/>
              </a:rPr>
              <a:t>e-mail </a:t>
            </a:r>
            <a:r>
              <a:rPr lang="ko-KR" altLang="en-US" sz="1600" b="1" dirty="0">
                <a:latin typeface="+mn-ea"/>
              </a:rPr>
              <a:t>로 보내주시기 바랍니다</a:t>
            </a:r>
            <a:r>
              <a:rPr lang="en-US" altLang="ko-KR" sz="1600" b="1" dirty="0"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z="1600" b="1" dirty="0">
                <a:latin typeface="+mn-ea"/>
              </a:rPr>
              <a:t>   </a:t>
            </a:r>
            <a:r>
              <a:rPr lang="ko-KR" altLang="en-US" sz="1600" b="1" dirty="0">
                <a:solidFill>
                  <a:srgbClr val="DA0818"/>
                </a:solidFill>
                <a:highlight>
                  <a:srgbClr val="FFFF00"/>
                </a:highlight>
                <a:latin typeface="+mn-ea"/>
              </a:rPr>
              <a:t>제출 </a:t>
            </a:r>
            <a:r>
              <a:rPr lang="en-US" altLang="ko-KR" sz="1600" b="1" dirty="0">
                <a:solidFill>
                  <a:srgbClr val="DA0818"/>
                </a:solidFill>
                <a:highlight>
                  <a:srgbClr val="FFFF00"/>
                </a:highlight>
                <a:latin typeface="+mn-ea"/>
              </a:rPr>
              <a:t>: ollehtvVR@gmail.com</a:t>
            </a:r>
          </a:p>
          <a:p>
            <a:pPr>
              <a:lnSpc>
                <a:spcPct val="130000"/>
              </a:lnSpc>
            </a:pPr>
            <a:endParaRPr lang="en-US" altLang="ko-KR" sz="1600" b="1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>
                <a:latin typeface="+mn-ea"/>
              </a:rPr>
              <a:t>※ </a:t>
            </a:r>
            <a:r>
              <a:rPr lang="ko-KR" altLang="en-US" sz="1600" b="1" dirty="0">
                <a:latin typeface="+mn-ea"/>
              </a:rPr>
              <a:t>본 공모전 응모 신청서 작성 시</a:t>
            </a:r>
            <a:r>
              <a:rPr lang="en-US" altLang="ko-KR" sz="1600" b="1" dirty="0">
                <a:latin typeface="+mn-ea"/>
              </a:rPr>
              <a:t>, VR </a:t>
            </a:r>
            <a:r>
              <a:rPr lang="ko-KR" altLang="en-US" sz="1600" b="1" dirty="0">
                <a:latin typeface="+mn-ea"/>
              </a:rPr>
              <a:t>시나리오를 약 </a:t>
            </a:r>
            <a:r>
              <a:rPr lang="en-US" altLang="ko-KR" sz="1600" b="1" dirty="0">
                <a:latin typeface="+mn-ea"/>
              </a:rPr>
              <a:t>3</a:t>
            </a:r>
            <a:r>
              <a:rPr lang="ko-KR" altLang="en-US" sz="1600" b="1" dirty="0">
                <a:latin typeface="+mn-ea"/>
              </a:rPr>
              <a:t>장으로 요약</a:t>
            </a:r>
            <a:r>
              <a:rPr lang="en-US" altLang="ko-KR" sz="1600" b="1" dirty="0">
                <a:latin typeface="+mn-ea"/>
              </a:rPr>
              <a:t>/</a:t>
            </a:r>
            <a:r>
              <a:rPr lang="ko-KR" altLang="en-US" sz="1600" b="1" dirty="0">
                <a:latin typeface="+mn-ea"/>
              </a:rPr>
              <a:t>작성해 주세요</a:t>
            </a:r>
            <a:r>
              <a:rPr lang="en-US" altLang="ko-KR" sz="1600" b="1" dirty="0">
                <a:latin typeface="+mn-ea"/>
              </a:rPr>
              <a:t>.</a:t>
            </a:r>
          </a:p>
          <a:p>
            <a:pPr marL="252000">
              <a:lnSpc>
                <a:spcPct val="130000"/>
              </a:lnSpc>
            </a:pP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rgbClr val="DA0818"/>
                </a:solidFill>
                <a:latin typeface="+mn-ea"/>
              </a:rPr>
              <a:t>장수에 크게 제한 없음</a:t>
            </a:r>
            <a:r>
              <a:rPr lang="en-US" altLang="ko-KR" sz="1600" b="1" dirty="0">
                <a:solidFill>
                  <a:srgbClr val="DA0818"/>
                </a:solidFill>
                <a:latin typeface="+mn-ea"/>
              </a:rPr>
              <a:t>) </a:t>
            </a: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633941" y="318008"/>
            <a:ext cx="3985683" cy="471489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>
                <a:latin typeface="+mn-ea"/>
                <a:ea typeface="+mn-ea"/>
              </a:rPr>
              <a:t>필독</a:t>
            </a:r>
            <a:r>
              <a:rPr lang="en-US" altLang="ko-KR" sz="2400" b="1" dirty="0">
                <a:latin typeface="+mn-ea"/>
                <a:ea typeface="+mn-ea"/>
              </a:rPr>
              <a:t>! </a:t>
            </a:r>
            <a:r>
              <a:rPr lang="ko-KR" altLang="en-US" sz="2400" b="1" dirty="0">
                <a:latin typeface="+mn-ea"/>
                <a:ea typeface="+mn-ea"/>
              </a:rPr>
              <a:t>제출 전 유의사항</a:t>
            </a:r>
          </a:p>
        </p:txBody>
      </p:sp>
    </p:spTree>
    <p:extLst>
      <p:ext uri="{BB962C8B-B14F-4D97-AF65-F5344CB8AC3E}">
        <p14:creationId xmlns:p14="http://schemas.microsoft.com/office/powerpoint/2010/main" val="1593476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363232"/>
              </p:ext>
            </p:extLst>
          </p:nvPr>
        </p:nvGraphicFramePr>
        <p:xfrm>
          <a:off x="273048" y="1013358"/>
          <a:ext cx="9359902" cy="56557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6100">
                  <a:extLst>
                    <a:ext uri="{9D8B030D-6E8A-4147-A177-3AD203B41FA5}">
                      <a16:colId xmlns:a16="http://schemas.microsoft.com/office/drawing/2014/main" val="420706045"/>
                    </a:ext>
                  </a:extLst>
                </a:gridCol>
                <a:gridCol w="135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4506">
                  <a:extLst>
                    <a:ext uri="{9D8B030D-6E8A-4147-A177-3AD203B41FA5}">
                      <a16:colId xmlns:a16="http://schemas.microsoft.com/office/drawing/2014/main" val="3171719068"/>
                    </a:ext>
                  </a:extLst>
                </a:gridCol>
                <a:gridCol w="20915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15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9943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구   분</a:t>
                      </a:r>
                      <a:endParaRPr lang="en-US" altLang="ko-KR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팀 대표자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팀원 </a:t>
                      </a:r>
                      <a:r>
                        <a:rPr lang="en-US" altLang="ko-KR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1</a:t>
                      </a:r>
                      <a:endParaRPr lang="ko-KR" altLang="en-US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팀원 </a:t>
                      </a:r>
                      <a:r>
                        <a:rPr lang="en-US" altLang="ko-KR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2</a:t>
                      </a:r>
                      <a:endParaRPr lang="ko-KR" altLang="en-US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560763"/>
                  </a:ext>
                </a:extLst>
              </a:tr>
              <a:tr h="549943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성   명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098943"/>
                  </a:ext>
                </a:extLst>
              </a:tr>
              <a:tr h="549943"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대학교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9943"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핸드폰 번호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245743"/>
                  </a:ext>
                </a:extLst>
              </a:tr>
              <a:tr h="549943"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e-mail</a:t>
                      </a:r>
                      <a:endParaRPr lang="ko-KR" altLang="en-US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130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시나리오</a:t>
                      </a:r>
                      <a:endParaRPr lang="en-US" altLang="ko-KR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요약정보</a:t>
                      </a:r>
                      <a:endParaRPr lang="en-US" altLang="ko-KR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시나리오 타이틀</a:t>
                      </a:r>
                      <a:endParaRPr lang="en-US" altLang="ko-KR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en-US" altLang="ko-KR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589848"/>
                  </a:ext>
                </a:extLst>
              </a:tr>
              <a:tr h="15014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시나리오 요약</a:t>
                      </a:r>
                      <a:endParaRPr lang="en-US" altLang="ko-KR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  <a:p>
                      <a:pPr algn="ctr" fontAlgn="ctr"/>
                      <a:r>
                        <a:rPr lang="en-US" altLang="ko-KR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(</a:t>
                      </a:r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간략히 기술</a:t>
                      </a:r>
                      <a:r>
                        <a:rPr lang="en-US" altLang="ko-KR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en-US" altLang="ko-KR" sz="1100" b="0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3223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촬영 일자</a:t>
                      </a:r>
                      <a:endParaRPr lang="en-US" altLang="ko-KR" sz="1200" b="1" kern="1200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j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  </a:t>
                      </a:r>
                      <a:r>
                        <a:rPr lang="ko-KR" altLang="en-US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예시</a:t>
                      </a:r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) 2017</a:t>
                      </a:r>
                      <a:r>
                        <a:rPr lang="ko-KR" altLang="en-US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년 </a:t>
                      </a:r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1</a:t>
                      </a:r>
                      <a:r>
                        <a:rPr lang="ko-KR" altLang="en-US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월 </a:t>
                      </a:r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4</a:t>
                      </a:r>
                      <a:r>
                        <a:rPr lang="ko-KR" altLang="en-US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일</a:t>
                      </a:r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(</a:t>
                      </a:r>
                      <a:r>
                        <a:rPr lang="ko-KR" altLang="en-US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수</a:t>
                      </a:r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)</a:t>
                      </a:r>
                      <a:r>
                        <a:rPr lang="ko-KR" altLang="en-US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 </a:t>
                      </a:r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~ 6</a:t>
                      </a:r>
                      <a:r>
                        <a:rPr lang="ko-KR" altLang="en-US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일</a:t>
                      </a:r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(</a:t>
                      </a:r>
                      <a:r>
                        <a:rPr lang="ko-KR" altLang="en-US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금</a:t>
                      </a:r>
                      <a:r>
                        <a:rPr lang="en-US" altLang="ko-KR" sz="1100" b="0" kern="1200" spc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j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제목 1"/>
          <p:cNvSpPr txBox="1">
            <a:spLocks/>
          </p:cNvSpPr>
          <p:nvPr/>
        </p:nvSpPr>
        <p:spPr>
          <a:xfrm>
            <a:off x="633941" y="318008"/>
            <a:ext cx="3985683" cy="471489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>
                <a:latin typeface="+mn-ea"/>
                <a:ea typeface="+mn-ea"/>
              </a:rPr>
              <a:t>참여 팀</a:t>
            </a:r>
            <a:r>
              <a:rPr lang="en-US" altLang="ko-KR" sz="2400" b="1" dirty="0">
                <a:latin typeface="+mn-ea"/>
                <a:ea typeface="+mn-ea"/>
              </a:rPr>
              <a:t>/</a:t>
            </a:r>
            <a:r>
              <a:rPr lang="ko-KR" altLang="en-US" sz="2400" b="1" dirty="0">
                <a:latin typeface="+mn-ea"/>
                <a:ea typeface="+mn-ea"/>
              </a:rPr>
              <a:t>개인 정보</a:t>
            </a:r>
          </a:p>
        </p:txBody>
      </p:sp>
    </p:spTree>
    <p:extLst>
      <p:ext uri="{BB962C8B-B14F-4D97-AF65-F5344CB8AC3E}">
        <p14:creationId xmlns:p14="http://schemas.microsoft.com/office/powerpoint/2010/main" val="3382667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633941" y="318008"/>
            <a:ext cx="3985683" cy="471489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>
                <a:latin typeface="+mn-ea"/>
                <a:ea typeface="+mn-ea"/>
              </a:rPr>
              <a:t>시나리오 아이디어</a:t>
            </a:r>
          </a:p>
        </p:txBody>
      </p:sp>
    </p:spTree>
    <p:extLst>
      <p:ext uri="{BB962C8B-B14F-4D97-AF65-F5344CB8AC3E}">
        <p14:creationId xmlns:p14="http://schemas.microsoft.com/office/powerpoint/2010/main" val="333784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633941" y="318008"/>
            <a:ext cx="3985683" cy="471489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>
                <a:latin typeface="+mn-ea"/>
                <a:ea typeface="+mn-ea"/>
              </a:rPr>
              <a:t>시나리오 아이디어</a:t>
            </a:r>
          </a:p>
        </p:txBody>
      </p:sp>
    </p:spTree>
    <p:extLst>
      <p:ext uri="{BB962C8B-B14F-4D97-AF65-F5344CB8AC3E}">
        <p14:creationId xmlns:p14="http://schemas.microsoft.com/office/powerpoint/2010/main" val="3124448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633941" y="318008"/>
            <a:ext cx="3985683" cy="471489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>
                <a:latin typeface="+mn-ea"/>
                <a:ea typeface="+mn-ea"/>
              </a:rPr>
              <a:t>시나리오 아이디어</a:t>
            </a:r>
          </a:p>
        </p:txBody>
      </p:sp>
    </p:spTree>
    <p:extLst>
      <p:ext uri="{BB962C8B-B14F-4D97-AF65-F5344CB8AC3E}">
        <p14:creationId xmlns:p14="http://schemas.microsoft.com/office/powerpoint/2010/main" val="299003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0533" y="1886722"/>
            <a:ext cx="863364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+mn-ea"/>
              </a:rPr>
              <a:t>위와 </a:t>
            </a:r>
            <a:r>
              <a:rPr lang="ko-KR" altLang="en-US" sz="2400" b="1">
                <a:latin typeface="+mn-ea"/>
              </a:rPr>
              <a:t>같이 </a:t>
            </a:r>
            <a:r>
              <a:rPr lang="ko-KR" altLang="en-US" sz="2400" b="1">
                <a:latin typeface="+mn-ea"/>
              </a:rPr>
              <a:t>세계 최초 </a:t>
            </a:r>
            <a:r>
              <a:rPr lang="en-US" altLang="ko-KR" sz="2400" b="1">
                <a:latin typeface="+mn-ea"/>
              </a:rPr>
              <a:t>TV</a:t>
            </a:r>
            <a:r>
              <a:rPr lang="ko-KR" altLang="en-US" sz="2400" b="1">
                <a:latin typeface="+mn-ea"/>
              </a:rPr>
              <a:t>로 보는 </a:t>
            </a:r>
            <a:r>
              <a:rPr lang="en-US" altLang="ko-KR" sz="2400" b="1">
                <a:latin typeface="+mn-ea"/>
              </a:rPr>
              <a:t>VR </a:t>
            </a:r>
            <a:r>
              <a:rPr lang="ko-KR" altLang="en-US" sz="2400" b="1">
                <a:latin typeface="+mn-ea"/>
              </a:rPr>
              <a:t>출시기념</a:t>
            </a:r>
            <a:endParaRPr lang="en-US" altLang="ko-KR" sz="2400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+mn-ea"/>
              </a:rPr>
              <a:t>대학생 공모전 아카데미 참가를 신청합니다</a:t>
            </a:r>
            <a:r>
              <a:rPr lang="en-US" altLang="ko-KR" sz="2400" b="1" dirty="0">
                <a:latin typeface="+mn-ea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altLang="ko-KR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endParaRPr lang="en-US" altLang="ko-KR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600" b="1" dirty="0">
                <a:latin typeface="+mn-ea"/>
              </a:rPr>
              <a:t>2016</a:t>
            </a:r>
            <a:r>
              <a:rPr lang="ko-KR" altLang="en-US" sz="1600" b="1">
                <a:latin typeface="+mn-ea"/>
              </a:rPr>
              <a:t>년   월</a:t>
            </a:r>
            <a:r>
              <a:rPr lang="en-US" altLang="ko-KR" sz="1600" b="1">
                <a:latin typeface="+mn-ea"/>
              </a:rPr>
              <a:t>   </a:t>
            </a:r>
            <a:r>
              <a:rPr lang="ko-KR" altLang="en-US" sz="1600" b="1" dirty="0">
                <a:latin typeface="+mn-ea"/>
              </a:rPr>
              <a:t>일</a:t>
            </a:r>
            <a:endParaRPr lang="en-US" altLang="ko-KR" sz="1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73287" y="4353552"/>
            <a:ext cx="32008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b="1" dirty="0"/>
              <a:t>팀     명 </a:t>
            </a:r>
            <a:r>
              <a:rPr lang="en-US" altLang="ko-KR" sz="1600" b="1" dirty="0"/>
              <a:t>: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 대표 </a:t>
            </a:r>
            <a:r>
              <a:rPr lang="en-US" altLang="ko-KR" sz="1600" b="1" dirty="0"/>
              <a:t>:                         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팀원 </a:t>
            </a:r>
            <a:r>
              <a:rPr lang="en-US" altLang="ko-KR" sz="1600" b="1" dirty="0"/>
              <a:t>1   </a:t>
            </a:r>
            <a:r>
              <a:rPr lang="en-US" altLang="ko-KR" sz="1600" b="1"/>
              <a:t>:                         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팀원 </a:t>
            </a:r>
            <a:r>
              <a:rPr lang="en-US" altLang="ko-KR" sz="1600" b="1" dirty="0"/>
              <a:t>2   </a:t>
            </a:r>
            <a:r>
              <a:rPr lang="en-US" altLang="ko-KR" sz="1600" b="1"/>
              <a:t>:                          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2018" y="6528325"/>
            <a:ext cx="9817073" cy="30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1200">
                <a:latin typeface="+mn-ea"/>
              </a:rPr>
              <a:t>※ </a:t>
            </a:r>
            <a:r>
              <a:rPr lang="ko-KR" altLang="en-US" sz="1200">
                <a:latin typeface="+mn-ea"/>
              </a:rPr>
              <a:t>신청자 서명은 반드시 직접 자필 서명하신 후</a:t>
            </a:r>
            <a:r>
              <a:rPr lang="en-US" altLang="ko-KR" sz="1200">
                <a:latin typeface="+mn-ea"/>
              </a:rPr>
              <a:t>, </a:t>
            </a:r>
            <a:r>
              <a:rPr lang="ko-KR" altLang="en-US" sz="1200">
                <a:latin typeface="+mn-ea"/>
              </a:rPr>
              <a:t>스캔 혹은 사진촬영한 이미지를 삽입하여 제출하시기 바랍니다</a:t>
            </a:r>
            <a:r>
              <a:rPr lang="en-US" altLang="ko-KR" sz="1200">
                <a:latin typeface="+mn-ea"/>
              </a:rPr>
              <a:t>!</a:t>
            </a:r>
            <a:endParaRPr lang="en-US" altLang="ko-KR" sz="1200" dirty="0">
              <a:latin typeface="+mn-ea"/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5388" y="2779"/>
            <a:ext cx="9896704" cy="57050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2400" b="1">
                <a:latin typeface="+mn-ea"/>
                <a:ea typeface="+mn-ea"/>
              </a:rPr>
              <a:t>- </a:t>
            </a:r>
            <a:r>
              <a:rPr lang="ko-KR" altLang="en-US" sz="2400" b="1">
                <a:latin typeface="+mn-ea"/>
              </a:rPr>
              <a:t>신청자 서명</a:t>
            </a:r>
            <a:r>
              <a:rPr lang="ko-KR" altLang="en-US" sz="2400" b="1">
                <a:latin typeface="+mn-ea"/>
                <a:ea typeface="+mn-ea"/>
              </a:rPr>
              <a:t> </a:t>
            </a:r>
            <a:r>
              <a:rPr lang="en-US" altLang="ko-KR" sz="2400" b="1">
                <a:latin typeface="+mn-ea"/>
                <a:ea typeface="+mn-ea"/>
              </a:rPr>
              <a:t>-</a:t>
            </a:r>
            <a:endParaRPr lang="ko-KR" altLang="en-US" sz="2400" b="1" dirty="0">
              <a:latin typeface="+mn-ea"/>
              <a:ea typeface="+mn-ea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578338"/>
            <a:ext cx="9906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923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5388" y="2779"/>
            <a:ext cx="9896704" cy="57050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2400" b="1">
                <a:latin typeface="+mn-ea"/>
                <a:ea typeface="+mn-ea"/>
              </a:rPr>
              <a:t>- </a:t>
            </a:r>
            <a:r>
              <a:rPr lang="ko-KR" altLang="en-US" sz="2400" b="1">
                <a:latin typeface="+mn-ea"/>
                <a:ea typeface="+mn-ea"/>
              </a:rPr>
              <a:t>공모전 약관 </a:t>
            </a:r>
            <a:r>
              <a:rPr lang="en-US" altLang="ko-KR" sz="2400" b="1">
                <a:latin typeface="+mn-ea"/>
                <a:ea typeface="+mn-ea"/>
              </a:rPr>
              <a:t>-</a:t>
            </a:r>
            <a:endParaRPr lang="ko-KR" altLang="en-US" sz="2400" b="1" dirty="0">
              <a:latin typeface="+mn-ea"/>
              <a:ea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81191" y="772895"/>
            <a:ext cx="9094971" cy="6077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kumimoji="1" lang="ko-KR" altLang="en-US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일반 사항</a:t>
            </a:r>
            <a:endParaRPr kumimoji="1" lang="en-US" altLang="ko-KR" sz="900" b="1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공모전은 주최사의 사정에 따라 기간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내용 등 일부 변경될 수 있으며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변경 시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SMS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및 </a:t>
            </a:r>
            <a:r>
              <a:rPr kumimoji="1" lang="en-US" altLang="ko-KR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e-mail</a:t>
            </a:r>
            <a:r>
              <a:rPr kumimoji="1" lang="ko-KR" altLang="en-US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통해 공지할 예정입니다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공모전에 제출한 모든 아이디어의 지적재산권은 제안자 본인의 소유입니다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공모전 제출 시 작성한 인적 사항 등 개인 정보는 본 공모전 목적으로만 사용합니다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접수하신 참가신청서 파일은 별도로 반환되지 않으며 선발되지 않거나</a:t>
            </a:r>
            <a:r>
              <a:rPr kumimoji="1" lang="en-US" altLang="ko-KR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입상하지 않은 공모작은 공모전 마감일로 부터 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개월 이내 폐기합니다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공모전의 경품내역은 양도 및 양수가 되지 않으며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타 상품으로 교환 및 환불이 불가능합니다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시상 경품에 대한 제세 공과금</a:t>
            </a: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경품금액의 </a:t>
            </a: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4.4%)</a:t>
            </a:r>
            <a:r>
              <a:rPr kumimoji="1" lang="ko-KR" altLang="en-US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은 당첨자 본인 부담입니다</a:t>
            </a: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서류심사 합격자에게는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개별연락 드리며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1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주일 동안 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회 이상 연락이 불가하거나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제세공과금 입금을 위해 필요한 본인인증서류 등 미제출시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경품 지급이 취소될 수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kumimoji="1" lang="ko-KR" altLang="en-US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대회규정에 대한 사항</a:t>
            </a:r>
            <a:endParaRPr kumimoji="1" lang="en-US" altLang="ko-KR" sz="900" b="1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동일한 내용의 작품은 선 응모작에게 수상권이 부여됩니다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선정된 팀이 공모전 중도 포기 시에는 다시 지원이 불가능합니다</a:t>
            </a:r>
            <a:r>
              <a:rPr kumimoji="1" lang="en-US" altLang="ko-KR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kumimoji="1" lang="en-US" altLang="ko-KR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공모전 운영위는 대회의 진행 및 자격에 있어 가이드 라인을 준수하지 않는 팀을 임의대로 실격시킬 권한이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지원자 및 우승자의 자격에 관한 결정은 공모전 운영위의 고유 권한입니다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공모전 운영위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는 이전에 발행한 정보와 상반되는 내용일지라도 필요하다 생각되면 언제든지 대회 규정을 수정할 수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kumimoji="1" lang="en-US" altLang="ko-KR" sz="900" b="1" kern="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ko-KR" sz="900" b="1" spc="-80" dirty="0"/>
              <a:t>시나리오 또는 영상 결과물 수준에 따라</a:t>
            </a:r>
            <a:r>
              <a:rPr lang="en-US" altLang="ko-KR" sz="900" b="1" spc="-80" dirty="0"/>
              <a:t> olleh tv </a:t>
            </a:r>
            <a:r>
              <a:rPr lang="ko-KR" altLang="ko-KR" sz="900" b="1" spc="-80" dirty="0"/>
              <a:t>편성 및 </a:t>
            </a:r>
            <a:r>
              <a:rPr lang="en-US" altLang="ko-KR" sz="900" b="1" spc="-80" dirty="0"/>
              <a:t>IPTV </a:t>
            </a:r>
            <a:r>
              <a:rPr lang="ko-KR" altLang="ko-KR" sz="900" b="1" spc="-80" dirty="0"/>
              <a:t>고화질 영상 촬영이 진행되지 않을 </a:t>
            </a:r>
            <a:r>
              <a:rPr lang="ko-KR" altLang="ko-KR" sz="900" b="1" spc="-80"/>
              <a:t>수 있습니다</a:t>
            </a:r>
            <a:r>
              <a:rPr lang="en-US" altLang="ko-KR" sz="900" b="1" spc="-80"/>
              <a:t>.</a:t>
            </a:r>
            <a:endParaRPr kumimoji="1" lang="ko-KR" altLang="en-US" sz="900" b="1" i="0" u="none" strike="noStrike" kern="0" cap="none" spc="-80" normalizeH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kumimoji="1" lang="ko-KR" altLang="en-US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제출자료에 대한 사항</a:t>
            </a:r>
            <a:endParaRPr kumimoji="1" lang="en-US" altLang="ko-KR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제출한 모든 시나리오 요약서는 주최사 및 공모전 운영위에 의해 각종 마케팅 및 홍보 목적으로 사용될 수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그러나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학생들의 시나리오 본 내용은 전문가들로 구성된 공모전 </a:t>
            </a:r>
            <a:r>
              <a:rPr kumimoji="1" lang="ko-KR" altLang="en-US" sz="900" b="0" i="0" u="none" strike="noStrike" kern="0" cap="none" spc="-8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운영위와</a:t>
            </a:r>
            <a:r>
              <a:rPr kumimoji="1" lang="ko-KR" altLang="en-US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1" lang="en-US" altLang="ko-KR" sz="900" kern="0" spc="-8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심사위원단에게만 공개 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더욱 자세한 사항은 아래 사항을 확인하시기 바랍니다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kumimoji="1" lang="ko-KR" altLang="en-US" sz="900" kern="0" spc="-80" dirty="0">
                <a:solidFill>
                  <a:prstClr val="black"/>
                </a:solidFill>
                <a:latin typeface="맑은 고딕" panose="020B0503020000020004" pitchFamily="50" charset="-127"/>
              </a:rPr>
              <a:t> 공모전 운영위는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대회의 일부분을 비디오 및 사진 촬영하여 시청각 자료 등 적정한 곳에 활용할 수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시청각 테이프 및 시나리오 요약서는 한국 저작권법 및 개인정보보호법을 준수하여 </a:t>
            </a:r>
            <a:endParaRPr kumimoji="1" lang="en-US" altLang="ko-KR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en-US" altLang="ko-KR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인쇄물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기사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라디오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텔레비전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비디오 및 인터넷 같은 매체를 통해 게재될 수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kumimoji="1" lang="ko-KR" altLang="en-US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수상 작품은 협의 및 이용 허락을 통해 보안 또는 변형할 수 있으며 인쇄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전시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홍보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교육 및 보도자료 제작 등에 활용될 수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공모전 참가는 응모작에 대한 유출방지 등 주의 의무를 다해야 하며 타인의 지적재산권 침해 시 발생되는 모든 민형사상 책임은 참가자 본인에게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자료를 공모전에 제출 함으로서 각 팀은 제출한 시나리오 아이디어의 모든 판권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소유권 또는 지분 그리고 정보의 정확성 및 완전성에 대한 책임을 맡게 되며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en-US" altLang="ko-KR" sz="900" kern="0" spc="-80" noProof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각 팀은 반드시 어떠한 계약 또는 특허권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저작권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기업 기밀 정보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상표 및 사생활 보호를 포함한 제 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자의 권리를 위반하지 않아야 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제출한 자료의 내용 중 기밀을 유지하고 싶은 부분이 있다면  제출 시 “기밀사항” 임을 분명히 표기해야 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그러나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“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기밀사항”이라 표기되어 있는 정보라 하더라도 다음과 같은 정보  </a:t>
            </a:r>
            <a:endParaRPr kumimoji="1" lang="en-US" altLang="ko-KR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en-US" altLang="ko-KR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요약본의 경우 수령인에게 기밀을 유지 해야 할 의무는 없습니다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108000" lvl="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(a)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kern="0" spc="-80" dirty="0">
                <a:solidFill>
                  <a:prstClr val="black"/>
                </a:solidFill>
                <a:latin typeface="맑은 고딕" panose="020B0503020000020004" pitchFamily="50" charset="-127"/>
              </a:rPr>
              <a:t>공모전 운영위가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공개하기 이전에 공적으로 공개된 적이 있거나 그 후에 수령인의 합법적인 행동을 통해 공개된 경우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marL="10800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(b)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제 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자가 정보 공개에 대한 분명한 권한을 가지고 있다는 것을 사전에 알고 있거나  그 후에 알게 되었을 경우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marL="10800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(c)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각 팀의 허가를 받아 수령인을 통해  공개되는 경우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(d)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각 팀을 통해 공개되거나 추가 공개에 대한 규제가 없을 경우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marL="10800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(e)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수령인이 독자적으로 개발하였을 경우 </a:t>
            </a:r>
            <a:endParaRPr kumimoji="1" lang="en-US" altLang="ko-KR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000" marR="0" lvl="0" indent="0" defTabSz="91440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(f)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수령인이 해당하는 법률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규정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법원 또는 행정기관의 절차에 따라 공개할 의무가 있을 경우 </a:t>
            </a:r>
          </a:p>
          <a:p>
            <a:pPr lvl="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제출한 시나리오 요약서 또는 </a:t>
            </a:r>
            <a:r>
              <a:rPr kumimoji="1" lang="ko-KR" altLang="en-US" sz="900" kern="0" spc="-80" dirty="0">
                <a:solidFill>
                  <a:prstClr val="black"/>
                </a:solidFill>
                <a:latin typeface="맑은 고딕" panose="020B0503020000020004" pitchFamily="50" charset="-127"/>
              </a:rPr>
              <a:t>시나리오 아이디어는 공모전 운영위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그리고 심사위원들만이 다룰 수 있습니다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제출 시 제한된 접근을 보장하기 위한 절차를 밟게 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심사위원단 및</a:t>
            </a:r>
            <a:r>
              <a:rPr kumimoji="1" lang="en-US" altLang="ko-KR" sz="900" kern="0" spc="-8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900" kern="0" spc="-80" dirty="0">
                <a:solidFill>
                  <a:prstClr val="black"/>
                </a:solidFill>
                <a:latin typeface="맑은 고딕" panose="020B0503020000020004" pitchFamily="50" charset="-127"/>
              </a:rPr>
              <a:t>공모전 운영위는 </a:t>
            </a:r>
            <a:r>
              <a:rPr kumimoji="1" lang="ko-KR" altLang="en-US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정기적으로 공모전 자료를 다루는데 익숙한 전문가들로 구성됩니다</a:t>
            </a:r>
            <a:r>
              <a:rPr kumimoji="1" lang="en-US" altLang="ko-KR" sz="900" b="0" i="0" u="none" strike="noStrike" kern="0" cap="none" spc="-8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71450" lvl="0" indent="-171450" eaLnBrk="0" fontAlgn="base" latinLnBrk="0" hangingPunct="0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kumimoji="1" lang="en-US" altLang="ko-KR" sz="900" b="0" i="0" u="none" strike="noStrike" kern="0" cap="none" spc="-8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578338"/>
            <a:ext cx="9906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042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0533" y="1364208"/>
            <a:ext cx="863364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+mn-ea"/>
              </a:rPr>
              <a:t>본 팀은 상기 약관의 내용을</a:t>
            </a:r>
            <a:endParaRPr lang="en-US" altLang="ko-KR" sz="2400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+mn-ea"/>
              </a:rPr>
              <a:t>충분히 이해하였으며 이에 동의합니다</a:t>
            </a:r>
            <a:r>
              <a:rPr lang="en-US" altLang="ko-KR" sz="2400" b="1" dirty="0">
                <a:latin typeface="+mn-ea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altLang="ko-KR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endParaRPr lang="en-US" altLang="ko-KR" b="1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600" b="1">
                <a:latin typeface="+mn-ea"/>
              </a:rPr>
              <a:t>2016</a:t>
            </a:r>
            <a:r>
              <a:rPr lang="ko-KR" altLang="en-US" sz="1600" b="1" dirty="0">
                <a:latin typeface="+mn-ea"/>
              </a:rPr>
              <a:t>년  월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일</a:t>
            </a:r>
            <a:endParaRPr lang="en-US" altLang="ko-KR" sz="16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-7068" y="6509647"/>
            <a:ext cx="9915244" cy="343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1200">
                <a:latin typeface="+mn-ea"/>
              </a:rPr>
              <a:t>※ </a:t>
            </a:r>
            <a:r>
              <a:rPr lang="ko-KR" altLang="en-US" sz="1200">
                <a:latin typeface="+mn-ea"/>
              </a:rPr>
              <a:t>공모전 약관은 반드시 직접 자필 서명하신 후</a:t>
            </a:r>
            <a:r>
              <a:rPr lang="en-US" altLang="ko-KR" sz="1200">
                <a:latin typeface="+mn-ea"/>
              </a:rPr>
              <a:t>, </a:t>
            </a:r>
            <a:r>
              <a:rPr lang="ko-KR" altLang="en-US" sz="1200">
                <a:latin typeface="+mn-ea"/>
              </a:rPr>
              <a:t>스캔 혹은 사진촬영한 이미지를 삽입하여 제출하시기 바랍니다</a:t>
            </a:r>
            <a:r>
              <a:rPr lang="en-US" altLang="ko-KR" sz="1200">
                <a:latin typeface="+mn-ea"/>
              </a:rPr>
              <a:t>!</a:t>
            </a:r>
            <a:endParaRPr lang="en-US" altLang="ko-KR" sz="120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73287" y="4019724"/>
            <a:ext cx="32008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b="1" dirty="0"/>
              <a:t>팀     명 </a:t>
            </a:r>
            <a:r>
              <a:rPr lang="en-US" altLang="ko-KR" sz="1600" b="1" dirty="0"/>
              <a:t>: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 대표 </a:t>
            </a:r>
            <a:r>
              <a:rPr lang="en-US" altLang="ko-KR" sz="1600" b="1" dirty="0"/>
              <a:t>:                         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팀원 </a:t>
            </a:r>
            <a:r>
              <a:rPr lang="en-US" altLang="ko-KR" sz="1600" b="1" dirty="0"/>
              <a:t>1   :                         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팀원 </a:t>
            </a:r>
            <a:r>
              <a:rPr lang="en-US" altLang="ko-KR" sz="1600" b="1" dirty="0"/>
              <a:t>2   </a:t>
            </a:r>
            <a:r>
              <a:rPr lang="en-US" altLang="ko-KR" sz="1600" b="1"/>
              <a:t>:                          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5388" y="2779"/>
            <a:ext cx="9896704" cy="57050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2400" b="1">
                <a:latin typeface="+mn-ea"/>
                <a:ea typeface="+mn-ea"/>
              </a:rPr>
              <a:t>- </a:t>
            </a:r>
            <a:r>
              <a:rPr lang="ko-KR" altLang="en-US" sz="2400" b="1">
                <a:latin typeface="+mn-ea"/>
              </a:rPr>
              <a:t>공모전 약관 서명 </a:t>
            </a:r>
            <a:r>
              <a:rPr lang="en-US" altLang="ko-KR" sz="2400" b="1">
                <a:latin typeface="+mn-ea"/>
                <a:ea typeface="+mn-ea"/>
              </a:rPr>
              <a:t>-</a:t>
            </a:r>
            <a:endParaRPr lang="ko-KR" altLang="en-US" sz="2400" b="1" dirty="0">
              <a:latin typeface="+mn-ea"/>
              <a:ea typeface="+mn-ea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578338"/>
            <a:ext cx="9906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104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0289" y="920171"/>
            <a:ext cx="92648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+mn-ea"/>
              </a:rPr>
              <a:t>본인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작성자</a:t>
            </a:r>
            <a:r>
              <a:rPr lang="en-US" altLang="ko-KR" sz="1400" b="1" dirty="0">
                <a:latin typeface="+mn-ea"/>
              </a:rPr>
              <a:t>)</a:t>
            </a:r>
            <a:r>
              <a:rPr lang="ko-KR" altLang="en-US" sz="1400" b="1" dirty="0">
                <a:latin typeface="+mn-ea"/>
              </a:rPr>
              <a:t>은 귀사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귀하</a:t>
            </a:r>
            <a:r>
              <a:rPr lang="en-US" altLang="ko-KR" sz="1400" b="1" dirty="0">
                <a:latin typeface="+mn-ea"/>
              </a:rPr>
              <a:t>)</a:t>
            </a:r>
            <a:r>
              <a:rPr lang="ko-KR" altLang="en-US" sz="1400" b="1" dirty="0">
                <a:latin typeface="+mn-ea"/>
              </a:rPr>
              <a:t>가 본인 및 기타 적합한 경로를 통해 수집한 본인의 개인정보를 활용하는데 동의합니다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>
                <a:latin typeface="+mn-ea"/>
              </a:rPr>
              <a:t> </a:t>
            </a:r>
            <a:r>
              <a:rPr lang="en-US" altLang="ko-KR" sz="1400" b="1">
                <a:latin typeface="+mn-ea"/>
              </a:rPr>
              <a:t>○ </a:t>
            </a:r>
            <a:r>
              <a:rPr lang="ko-KR" altLang="en-US" sz="1400" b="1" dirty="0">
                <a:latin typeface="+mn-ea"/>
              </a:rPr>
              <a:t>개인정보 수집항목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수집</a:t>
            </a:r>
            <a:r>
              <a:rPr lang="en-US" altLang="ko-KR" sz="1400" b="1" dirty="0">
                <a:latin typeface="+mn-ea"/>
              </a:rPr>
              <a:t>·</a:t>
            </a:r>
            <a:r>
              <a:rPr lang="ko-KR" altLang="en-US" sz="1400" b="1" dirty="0">
                <a:latin typeface="+mn-ea"/>
              </a:rPr>
              <a:t>이용 목적 및 보유</a:t>
            </a:r>
            <a:r>
              <a:rPr lang="en-US" altLang="ko-KR" sz="1400" b="1">
                <a:latin typeface="+mn-ea"/>
              </a:rPr>
              <a:t>·</a:t>
            </a:r>
            <a:r>
              <a:rPr lang="ko-KR" altLang="en-US" sz="1400" b="1">
                <a:latin typeface="+mn-ea"/>
              </a:rPr>
              <a:t>이용기간</a:t>
            </a:r>
            <a:endParaRPr lang="en-US" altLang="ko-KR" sz="1400" b="1">
              <a:latin typeface="+mn-ea"/>
            </a:endParaRPr>
          </a:p>
          <a:p>
            <a:pPr marL="179388" indent="-1793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>
                <a:latin typeface="+mn-ea"/>
              </a:rPr>
              <a:t>필수사항 </a:t>
            </a:r>
            <a:r>
              <a:rPr lang="en-US" altLang="ko-KR" sz="1400" b="1">
                <a:latin typeface="+mn-ea"/>
              </a:rPr>
              <a:t>: </a:t>
            </a:r>
            <a:r>
              <a:rPr lang="ko-KR" altLang="en-US" sz="1400" b="1">
                <a:latin typeface="+mn-ea"/>
              </a:rPr>
              <a:t>성명</a:t>
            </a:r>
            <a:r>
              <a:rPr lang="en-US" altLang="ko-KR" sz="1400" b="1">
                <a:latin typeface="+mn-ea"/>
              </a:rPr>
              <a:t>, </a:t>
            </a:r>
            <a:r>
              <a:rPr lang="ko-KR" altLang="en-US" sz="1400" b="1">
                <a:latin typeface="+mn-ea"/>
              </a:rPr>
              <a:t>학교명</a:t>
            </a:r>
            <a:r>
              <a:rPr lang="en-US" altLang="ko-KR" sz="1400" b="1">
                <a:latin typeface="+mn-ea"/>
              </a:rPr>
              <a:t>, </a:t>
            </a:r>
            <a:r>
              <a:rPr lang="ko-KR" altLang="en-US" sz="1400" b="1">
                <a:latin typeface="+mn-ea"/>
              </a:rPr>
              <a:t>핸드폰 번호</a:t>
            </a:r>
            <a:r>
              <a:rPr lang="en-US" altLang="ko-KR" sz="1400" b="1">
                <a:latin typeface="+mn-ea"/>
              </a:rPr>
              <a:t>, e-mail (</a:t>
            </a:r>
            <a:r>
              <a:rPr lang="ko-KR" altLang="en-US" sz="1400" b="1">
                <a:latin typeface="+mn-ea"/>
              </a:rPr>
              <a:t>기타</a:t>
            </a:r>
            <a:r>
              <a:rPr lang="en-US" altLang="ko-KR" sz="1400" b="1">
                <a:latin typeface="+mn-ea"/>
              </a:rPr>
              <a:t> </a:t>
            </a:r>
            <a:r>
              <a:rPr lang="ko-KR" altLang="en-US" sz="1400" b="1">
                <a:latin typeface="+mn-ea"/>
              </a:rPr>
              <a:t>공모전 관련 정보 포함</a:t>
            </a:r>
            <a:r>
              <a:rPr lang="en-US" altLang="ko-KR" sz="1400" b="1">
                <a:latin typeface="+mn-ea"/>
              </a:rPr>
              <a:t>)  </a:t>
            </a:r>
            <a:endParaRPr lang="ko-KR" altLang="en-US" sz="1400" b="1" dirty="0">
              <a:latin typeface="+mn-ea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수집</a:t>
            </a:r>
            <a:r>
              <a:rPr lang="en-US" altLang="ko-KR" sz="1400" b="1" dirty="0">
                <a:latin typeface="+mn-ea"/>
              </a:rPr>
              <a:t>·</a:t>
            </a:r>
            <a:r>
              <a:rPr lang="ko-KR" altLang="en-US" sz="1400" b="1" dirty="0">
                <a:latin typeface="+mn-ea"/>
              </a:rPr>
              <a:t>이용목적 </a:t>
            </a:r>
            <a:r>
              <a:rPr lang="en-US" altLang="ko-KR" sz="1400" b="1" dirty="0">
                <a:latin typeface="+mn-ea"/>
              </a:rPr>
              <a:t>: </a:t>
            </a:r>
            <a:r>
              <a:rPr lang="ko-KR" altLang="en-US" sz="1400" b="1">
                <a:latin typeface="+mn-ea"/>
              </a:rPr>
              <a:t>본인 확인</a:t>
            </a:r>
            <a:r>
              <a:rPr lang="en-US" altLang="ko-KR" sz="1400" b="1">
                <a:latin typeface="+mn-ea"/>
              </a:rPr>
              <a:t>/</a:t>
            </a:r>
            <a:r>
              <a:rPr lang="ko-KR" altLang="en-US" sz="1400" b="1">
                <a:latin typeface="+mn-ea"/>
              </a:rPr>
              <a:t>공모전 접수</a:t>
            </a:r>
            <a:r>
              <a:rPr lang="en-US" altLang="ko-KR" sz="1400" b="1">
                <a:latin typeface="+mn-ea"/>
              </a:rPr>
              <a:t>/</a:t>
            </a:r>
            <a:r>
              <a:rPr lang="ko-KR" altLang="en-US" sz="1400" b="1">
                <a:latin typeface="+mn-ea"/>
              </a:rPr>
              <a:t>심사</a:t>
            </a:r>
            <a:r>
              <a:rPr lang="en-US" altLang="ko-KR" sz="1400" b="1">
                <a:latin typeface="+mn-ea"/>
              </a:rPr>
              <a:t>/</a:t>
            </a:r>
            <a:r>
              <a:rPr lang="ko-KR" altLang="en-US" sz="1400" b="1">
                <a:latin typeface="+mn-ea"/>
              </a:rPr>
              <a:t>결과통보 </a:t>
            </a:r>
            <a:r>
              <a:rPr lang="ko-KR" altLang="en-US" sz="1400" b="1" dirty="0">
                <a:latin typeface="+mn-ea"/>
              </a:rPr>
              <a:t>등 공모전 </a:t>
            </a:r>
            <a:r>
              <a:rPr lang="ko-KR" altLang="en-US" sz="1400" b="1">
                <a:latin typeface="+mn-ea"/>
              </a:rPr>
              <a:t>서비스 제공</a:t>
            </a:r>
            <a:r>
              <a:rPr lang="ko-KR" altLang="en-US" sz="1400" b="1" dirty="0">
                <a:latin typeface="+mn-ea"/>
              </a:rPr>
              <a:t> 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보유</a:t>
            </a:r>
            <a:r>
              <a:rPr lang="en-US" altLang="ko-KR" sz="1400" b="1" dirty="0">
                <a:latin typeface="+mn-ea"/>
              </a:rPr>
              <a:t>·</a:t>
            </a:r>
            <a:r>
              <a:rPr lang="ko-KR" altLang="en-US" sz="1400" b="1" dirty="0">
                <a:latin typeface="+mn-ea"/>
              </a:rPr>
              <a:t>이용기간 </a:t>
            </a:r>
            <a:r>
              <a:rPr lang="en-US" altLang="ko-KR" sz="1400" b="1" dirty="0">
                <a:latin typeface="+mn-ea"/>
              </a:rPr>
              <a:t>: </a:t>
            </a:r>
            <a:r>
              <a:rPr lang="ko-KR" altLang="en-US" sz="1400" b="1" dirty="0">
                <a:latin typeface="+mn-ea"/>
              </a:rPr>
              <a:t>공모전 접수 일로 </a:t>
            </a:r>
            <a:r>
              <a:rPr lang="en-US" altLang="ko-KR" sz="1400" b="1">
                <a:latin typeface="+mn-ea"/>
              </a:rPr>
              <a:t>3</a:t>
            </a:r>
            <a:r>
              <a:rPr lang="ko-KR" altLang="en-US" sz="1400" b="1">
                <a:latin typeface="+mn-ea"/>
              </a:rPr>
              <a:t>개월</a:t>
            </a:r>
            <a:r>
              <a:rPr lang="en-US" altLang="ko-KR" sz="1400" b="1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단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상법 등 타 법령에 따른 정보는 해당 법령에서 정한 기간 동안 보존</a:t>
            </a:r>
            <a:r>
              <a:rPr lang="en-US" altLang="ko-KR" sz="1400" b="1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50" b="1">
                <a:latin typeface="+mn-ea"/>
              </a:rPr>
              <a:t> </a:t>
            </a:r>
            <a:r>
              <a:rPr lang="en-US" altLang="ko-KR" sz="1400">
                <a:latin typeface="+mn-ea"/>
              </a:rPr>
              <a:t>※ </a:t>
            </a:r>
            <a:r>
              <a:rPr lang="ko-KR" altLang="en-US" sz="1400" dirty="0">
                <a:latin typeface="+mn-ea"/>
              </a:rPr>
              <a:t>귀하께서는 귀하의 개인정보 수집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이용에 대한 동의를 거부하실 권리가 있으며</a:t>
            </a:r>
            <a:r>
              <a:rPr lang="en-US" altLang="ko-KR" sz="1400" dirty="0">
                <a:latin typeface="+mn-ea"/>
              </a:rPr>
              <a:t>,</a:t>
            </a:r>
            <a:r>
              <a:rPr lang="ko-KR" altLang="en-US" sz="1400" dirty="0">
                <a:latin typeface="+mn-ea"/>
              </a:rPr>
              <a:t>동의를 거부하실 경우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본 공모전 관련해 불이익이 있을 수 있습니다</a:t>
            </a:r>
            <a:r>
              <a:rPr lang="en-US" altLang="ko-KR" sz="14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>
                <a:latin typeface="+mn-ea"/>
              </a:rPr>
              <a:t> </a:t>
            </a:r>
            <a:r>
              <a:rPr lang="en-US" altLang="ko-KR" sz="1600" b="1">
                <a:latin typeface="+mn-ea"/>
              </a:rPr>
              <a:t>                                                        □ </a:t>
            </a:r>
            <a:r>
              <a:rPr lang="ko-KR" altLang="en-US" sz="1600" b="1">
                <a:latin typeface="+mn-ea"/>
              </a:rPr>
              <a:t>개인정보 수집</a:t>
            </a:r>
            <a:r>
              <a:rPr lang="en-US" altLang="ko-KR" sz="1600" b="1">
                <a:latin typeface="+mn-ea"/>
              </a:rPr>
              <a:t>·</a:t>
            </a:r>
            <a:r>
              <a:rPr lang="ko-KR" altLang="en-US" sz="1600" b="1" dirty="0">
                <a:latin typeface="+mn-ea"/>
              </a:rPr>
              <a:t>이</a:t>
            </a:r>
            <a:r>
              <a:rPr lang="ko-KR" altLang="en-US" sz="1600" b="1">
                <a:latin typeface="+mn-ea"/>
              </a:rPr>
              <a:t>용에 </a:t>
            </a:r>
            <a:r>
              <a:rPr lang="ko-KR" altLang="en-US" sz="1600" b="1" dirty="0">
                <a:latin typeface="+mn-ea"/>
              </a:rPr>
              <a:t>동의함</a:t>
            </a:r>
            <a:r>
              <a:rPr lang="en-US" altLang="ko-KR" sz="1600" b="1">
                <a:latin typeface="+mn-ea"/>
              </a:rPr>
              <a:t>.</a:t>
            </a:r>
            <a:r>
              <a:rPr lang="ko-KR" altLang="en-US" sz="1050" b="1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       </a:t>
            </a:r>
            <a:r>
              <a:rPr lang="ko-KR" altLang="en-US" sz="1600" b="1">
                <a:latin typeface="+mn-ea"/>
              </a:rPr>
              <a:t> □ 동의하지 </a:t>
            </a:r>
            <a:r>
              <a:rPr lang="ko-KR" altLang="en-US" sz="1600" b="1" dirty="0">
                <a:latin typeface="+mn-ea"/>
              </a:rPr>
              <a:t>않음</a:t>
            </a:r>
            <a:r>
              <a:rPr lang="en-US" altLang="ko-KR" sz="1600" b="1" dirty="0">
                <a:latin typeface="+mn-ea"/>
              </a:rPr>
              <a:t>.</a:t>
            </a:r>
            <a:endParaRPr lang="ko-KR" altLang="en-US" sz="1600" b="1" dirty="0">
              <a:latin typeface="+mn-ea"/>
            </a:endParaRPr>
          </a:p>
          <a:p>
            <a:endParaRPr lang="ko-KR" altLang="en-US" sz="900" b="1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 algn="ctr"/>
            <a:r>
              <a:rPr lang="ko-KR" altLang="en-US" b="1" spc="-150" dirty="0">
                <a:latin typeface="+mj-ea"/>
                <a:ea typeface="+mj-ea"/>
              </a:rPr>
              <a:t>본인은 상기와 같이 개인정보를 수집하고 이용함에 </a:t>
            </a:r>
            <a:r>
              <a:rPr lang="ko-KR" altLang="en-US" b="1" spc="-150">
                <a:latin typeface="+mj-ea"/>
                <a:ea typeface="+mj-ea"/>
              </a:rPr>
              <a:t>있어 충분히 내용을 확인하고 </a:t>
            </a:r>
            <a:r>
              <a:rPr lang="ko-KR" altLang="en-US" b="1" spc="-150" dirty="0">
                <a:latin typeface="+mj-ea"/>
                <a:ea typeface="+mj-ea"/>
              </a:rPr>
              <a:t>이에 </a:t>
            </a:r>
            <a:r>
              <a:rPr lang="ko-KR" altLang="en-US" b="1" spc="-150">
                <a:latin typeface="+mj-ea"/>
                <a:ea typeface="+mj-ea"/>
              </a:rPr>
              <a:t>동의합니다</a:t>
            </a:r>
            <a:r>
              <a:rPr lang="en-US" altLang="ko-KR" b="1" spc="-150">
                <a:latin typeface="+mj-ea"/>
                <a:ea typeface="+mj-ea"/>
              </a:rPr>
              <a:t>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52" y="6517267"/>
            <a:ext cx="9915244" cy="343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1200">
                <a:latin typeface="+mn-ea"/>
              </a:rPr>
              <a:t>※ </a:t>
            </a:r>
            <a:r>
              <a:rPr lang="ko-KR" altLang="en-US" sz="1200">
                <a:latin typeface="+mn-ea"/>
              </a:rPr>
              <a:t>개인정보 수집</a:t>
            </a:r>
            <a:r>
              <a:rPr lang="en-US" altLang="ko-KR" sz="1200">
                <a:latin typeface="+mn-ea"/>
              </a:rPr>
              <a:t>ᆞ</a:t>
            </a:r>
            <a:r>
              <a:rPr lang="ko-KR" altLang="en-US" sz="1200">
                <a:latin typeface="+mn-ea"/>
              </a:rPr>
              <a:t>이용 동의서는 반드시 직접 자필 서명하신 후</a:t>
            </a:r>
            <a:r>
              <a:rPr lang="en-US" altLang="ko-KR" sz="1200">
                <a:latin typeface="+mn-ea"/>
              </a:rPr>
              <a:t>, </a:t>
            </a:r>
            <a:r>
              <a:rPr lang="ko-KR" altLang="en-US" sz="1200">
                <a:latin typeface="+mn-ea"/>
              </a:rPr>
              <a:t>스캔 혹은 사진촬영한 이미지를 삽입하여 제출하시기 바랍니다</a:t>
            </a:r>
            <a:r>
              <a:rPr lang="en-US" altLang="ko-KR" sz="1200">
                <a:latin typeface="+mn-ea"/>
              </a:rPr>
              <a:t>!</a:t>
            </a:r>
            <a:endParaRPr lang="en-US" altLang="ko-KR" sz="1200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03062" y="4201915"/>
            <a:ext cx="32008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b="1" dirty="0"/>
              <a:t>팀     명 </a:t>
            </a:r>
            <a:r>
              <a:rPr lang="en-US" altLang="ko-KR" sz="1600" b="1" dirty="0"/>
              <a:t>: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 대표 </a:t>
            </a:r>
            <a:r>
              <a:rPr lang="en-US" altLang="ko-KR" sz="1600" b="1" dirty="0"/>
              <a:t>:                         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팀원 </a:t>
            </a:r>
            <a:r>
              <a:rPr lang="en-US" altLang="ko-KR" sz="1600" b="1" dirty="0"/>
              <a:t>1   </a:t>
            </a:r>
            <a:r>
              <a:rPr lang="en-US" altLang="ko-KR" sz="1600" b="1"/>
              <a:t>:                          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/>
              <a:t>팀원 </a:t>
            </a:r>
            <a:r>
              <a:rPr lang="en-US" altLang="ko-KR" sz="1600" b="1" dirty="0"/>
              <a:t>2   </a:t>
            </a:r>
            <a:r>
              <a:rPr lang="en-US" altLang="ko-KR" sz="1600" b="1"/>
              <a:t>:                          (</a:t>
            </a:r>
            <a:r>
              <a:rPr lang="ko-KR" altLang="en-US" sz="1600" b="1" dirty="0"/>
              <a:t>서명</a:t>
            </a:r>
            <a:r>
              <a:rPr lang="en-US" altLang="ko-KR" sz="1600" b="1" dirty="0"/>
              <a:t>)  </a:t>
            </a: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5388" y="2779"/>
            <a:ext cx="9896704" cy="57050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</p:spPr>
        <p:txBody>
          <a:bodyPr anchor="ctr" anchorCtr="0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2400" b="1">
                <a:latin typeface="+mn-ea"/>
                <a:ea typeface="+mn-ea"/>
              </a:rPr>
              <a:t>- </a:t>
            </a:r>
            <a:r>
              <a:rPr lang="ko-KR" altLang="en-US" sz="2400" b="1">
                <a:latin typeface="+mn-ea"/>
              </a:rPr>
              <a:t>개인정보 수집</a:t>
            </a:r>
            <a:r>
              <a:rPr lang="en-US" altLang="ko-KR" sz="2400" b="1">
                <a:latin typeface="+mn-ea"/>
              </a:rPr>
              <a:t>ᆞ</a:t>
            </a:r>
            <a:r>
              <a:rPr lang="ko-KR" altLang="en-US" sz="2400" b="1">
                <a:latin typeface="+mn-ea"/>
              </a:rPr>
              <a:t>이용 동의서 </a:t>
            </a:r>
            <a:r>
              <a:rPr lang="en-US" altLang="ko-KR" sz="2400" b="1">
                <a:latin typeface="+mn-ea"/>
                <a:ea typeface="+mn-ea"/>
              </a:rPr>
              <a:t>-</a:t>
            </a:r>
            <a:endParaRPr lang="ko-KR" altLang="en-US" sz="2400" b="1" dirty="0">
              <a:latin typeface="+mn-ea"/>
              <a:ea typeface="+mn-ea"/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578338"/>
            <a:ext cx="9906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849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310</TotalTime>
  <Words>985</Words>
  <Application>Microsoft Office PowerPoint</Application>
  <PresentationFormat>A4 용지(210x297mm)</PresentationFormat>
  <Paragraphs>108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NO</dc:creator>
  <cp:lastModifiedBy>KHJ</cp:lastModifiedBy>
  <cp:revision>37</cp:revision>
  <cp:lastPrinted>2016-11-22T05:39:05Z</cp:lastPrinted>
  <dcterms:created xsi:type="dcterms:W3CDTF">2016-11-14T07:59:09Z</dcterms:created>
  <dcterms:modified xsi:type="dcterms:W3CDTF">2016-11-22T05:42:39Z</dcterms:modified>
</cp:coreProperties>
</file>