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5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72EDCC-2F27-4570-BD0D-325CCC4E92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F95D905-9679-42B5-A1A3-6A478DE00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50A4276-4816-4700-80F9-07E9ECE42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74DFF6C-1C63-4ACD-8DB9-8C8F5CBFE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1D25C2B-83A0-4F9C-B979-43B6166D5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6234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818A0C-0E14-4372-9578-DD875FCB0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0DC2C6E-E4F8-4550-821C-6ADBD708C6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CAD5C49-EB51-4A30-89D5-05AFDAE0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25C2E4C-F084-41E8-BE79-13522D58C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28E740D-7813-457D-B1B9-9C04EFDC8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7756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2DACA5D-AF7A-4AD2-91E1-4156447454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F62817F-1943-4225-ABB3-770C51F1B2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6D56592-C574-4799-97C6-82B0A49C4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2124740-6808-44A8-9578-376860AA0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65E140D-3B32-49B7-841E-48DAE808B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4906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749C6A-F043-4730-9C10-56E6BEA76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178B1A-32AA-456A-BD24-72FCB2597C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E807E87-4CD8-41A8-92EA-698A62534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558BC6-BBA3-4FC9-A0FB-C833211ED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2E76CC4-E106-4147-8C5B-F1F110EFD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0724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0108D1-0199-4361-B2BE-21B3E1AA7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81B7BE2-5506-41A8-A0FB-87E49CDD8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A59124-2005-4FF1-8C35-CFFF41695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7C39434-5171-4643-A5F7-4F3EF5BF9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572EEE7-6D14-4754-BBEC-83737E162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6347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738954-146E-4037-B3FA-D876E7EA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35E8C68-E46B-4999-9266-4A62CF863F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5414A35-2F9A-4B4E-8AA4-19352F383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BF3F83F-86DE-4DD9-80FA-74F6B95A3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20C2915-43F1-449C-9011-15FFDF539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E9092CB-5590-436A-885C-3ADB98A8B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195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C732B7-5DD7-45BD-BEC7-98EE3F419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75D61A0-EC6E-4230-B4BC-A22629EFD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DD0AD42-29B9-49C3-A6D7-C500648004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BECF4F1-60C4-4B91-86C3-1B5262C298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EAD0219-7D9A-4C3A-8175-D11942F59F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E6930B6-89DE-452F-BAE7-4C024FC4A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5AB095E-5770-45FF-B69E-4258044ED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719E4C4-F28A-4B6D-9262-13034B30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9386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FC52EF-51F2-4719-ABA8-2CA5FA380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51FCA54-7190-4C2C-B877-EB0F47D11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FCD8478-CADD-4903-BD82-197EB3B2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AE4C7B4-1DD3-4D60-93EC-D4C91010D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720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60873AF-F9D8-44BD-8807-9BFD6D546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05BF272-8A21-4F58-A0EB-BF18ACE4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70167BC-AF5F-4C4F-871F-1A92E39A6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010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6A324C-9162-4393-A7A5-5EC602069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2A505A6-0D43-4B0B-990D-C94023A44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56D9154-6C1B-42AC-A10E-F607610E2C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9DA9AE3-CC5B-4CE8-A4CD-6090B601A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86A04B3-C975-498C-A4D5-64A25E276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C9A5A2-4BAA-434A-836C-0435E656E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8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5BD792-6009-4F12-95F6-688969483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05E6906-D9B4-4184-8224-8634EA70DF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DE1B64F-9233-4CB9-96EE-773149C246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D8B6A58-EDE7-47F5-B6AC-BED9FAA3F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C3A6594-0365-4904-B8DC-3D39CA35B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B04E7FD-7A89-4163-AA49-E09B8B2A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9079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2DBBB06-1C50-4EC5-8EFF-1801D249E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B8AD0AE-7396-4F77-AEDE-39E5641BB0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788815-7323-4B14-AC67-397D3FC622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99BD5-D8F7-49E2-963C-415733631BB9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CB95747-3C71-4CBB-8C19-398B098026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A2AE744-108E-49FB-8C12-65DE52455C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5126D-66E3-48F3-890A-192930C48E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4302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572F6D-2284-4632-927E-FD103A6D13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757" y="1142911"/>
            <a:ext cx="11760219" cy="3091737"/>
          </a:xfrm>
        </p:spPr>
        <p:txBody>
          <a:bodyPr>
            <a:normAutofit/>
          </a:bodyPr>
          <a:lstStyle/>
          <a:p>
            <a:r>
              <a:rPr lang="ko-KR" altLang="en-US" b="1" dirty="0"/>
              <a:t>인천 개항장 스마트 관광상품 </a:t>
            </a:r>
            <a:br>
              <a:rPr lang="en-US" altLang="ko-KR" b="1" dirty="0"/>
            </a:br>
            <a:r>
              <a:rPr lang="ko-KR" altLang="en-US" b="1" dirty="0"/>
              <a:t>및 서비스 개발 공모</a:t>
            </a:r>
            <a:br>
              <a:rPr lang="en-US" altLang="ko-KR" b="1" dirty="0"/>
            </a:br>
            <a:r>
              <a:rPr lang="ko-KR" altLang="en-US" b="1" dirty="0"/>
              <a:t>사업제안서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C189A8-9B5B-4F12-8601-3C46669A1486}"/>
              </a:ext>
            </a:extLst>
          </p:cNvPr>
          <p:cNvSpPr txBox="1"/>
          <p:nvPr/>
        </p:nvSpPr>
        <p:spPr>
          <a:xfrm>
            <a:off x="9524145" y="5969284"/>
            <a:ext cx="2352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/>
              <a:t>참가 기업명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37BAF8-EDA4-49CA-85C8-B1AF0378C508}"/>
              </a:ext>
            </a:extLst>
          </p:cNvPr>
          <p:cNvSpPr txBox="1"/>
          <p:nvPr/>
        </p:nvSpPr>
        <p:spPr>
          <a:xfrm>
            <a:off x="215758" y="242385"/>
            <a:ext cx="10777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&lt;</a:t>
            </a:r>
            <a:r>
              <a:rPr lang="ko-KR" altLang="en-US" dirty="0">
                <a:solidFill>
                  <a:srgbClr val="FF0000"/>
                </a:solidFill>
              </a:rPr>
              <a:t>예시</a:t>
            </a:r>
            <a:r>
              <a:rPr lang="en-US" altLang="ko-KR" dirty="0">
                <a:solidFill>
                  <a:srgbClr val="FF0000"/>
                </a:solidFill>
              </a:rPr>
              <a:t>&gt; </a:t>
            </a:r>
            <a:r>
              <a:rPr lang="ko-KR" altLang="en-US" dirty="0">
                <a:solidFill>
                  <a:srgbClr val="FF0000"/>
                </a:solidFill>
              </a:rPr>
              <a:t>사업제안서 디자인 및 서식은 개별 양식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디자인으로 제작하여 제출 가능 </a:t>
            </a:r>
          </a:p>
        </p:txBody>
      </p:sp>
    </p:spTree>
    <p:extLst>
      <p:ext uri="{BB962C8B-B14F-4D97-AF65-F5344CB8AC3E}">
        <p14:creationId xmlns:p14="http://schemas.microsoft.com/office/powerpoint/2010/main" val="1396317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BF04E3B-8240-4D10-9C9C-6A1AFC7B94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26" y="1037691"/>
            <a:ext cx="11624947" cy="5517222"/>
          </a:xfrm>
          <a:prstGeom prst="rect">
            <a:avLst/>
          </a:prstGeom>
        </p:spPr>
      </p:pic>
      <p:sp>
        <p:nvSpPr>
          <p:cNvPr id="3" name="사업화지원금은 최종 평가 결과에 따라 차등 지원하며, 협약 기간 내에만 지원함…">
            <a:extLst>
              <a:ext uri="{FF2B5EF4-FFF2-40B4-BE49-F238E27FC236}">
                <a16:creationId xmlns:a16="http://schemas.microsoft.com/office/drawing/2014/main" id="{8B48B288-16A2-4739-B721-2B147A726ADC}"/>
              </a:ext>
            </a:extLst>
          </p:cNvPr>
          <p:cNvSpPr txBox="1"/>
          <p:nvPr/>
        </p:nvSpPr>
        <p:spPr>
          <a:xfrm>
            <a:off x="554550" y="1592910"/>
            <a:ext cx="11082897" cy="44067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lnSpc>
                <a:spcPct val="200000"/>
              </a:lnSpc>
              <a:buSzPct val="100000"/>
              <a:buFontTx/>
              <a:buChar char="-"/>
            </a:pP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사업제안서 </a:t>
            </a:r>
            <a:r>
              <a:rPr lang="en-US" altLang="ko-KR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PPT </a:t>
            </a: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슬라이드 크기는 </a:t>
            </a:r>
            <a:r>
              <a:rPr lang="en-US" altLang="ko-KR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16:9 </a:t>
            </a:r>
            <a:r>
              <a:rPr lang="ko-KR" altLang="en-US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크기</a:t>
            </a: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 사용</a:t>
            </a:r>
            <a:endParaRPr lang="en-US" altLang="ko-KR" sz="2400" dirty="0">
              <a:solidFill>
                <a:srgbClr val="21235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SzPct val="100000"/>
              <a:buFontTx/>
              <a:buChar char="-"/>
            </a:pP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사업제안서 디자인 및 구성 등은 </a:t>
            </a:r>
            <a:r>
              <a:rPr lang="ko-KR" altLang="en-US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개별 양식</a:t>
            </a:r>
            <a:r>
              <a:rPr lang="en-US" altLang="ko-KR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디자인 사용하여 제작 가능</a:t>
            </a:r>
            <a:endParaRPr lang="en-US" altLang="ko-KR" sz="24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SzPct val="100000"/>
              <a:buFontTx/>
              <a:buChar char="-"/>
            </a:pP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사업제안서 내용 작성 시 </a:t>
            </a:r>
            <a:r>
              <a:rPr lang="en-US" altLang="ko-KR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</a:t>
            </a:r>
            <a:r>
              <a:rPr lang="en-US" altLang="ko-KR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2</a:t>
            </a:r>
            <a:r>
              <a:rPr lang="ko-KR" altLang="en-US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 심사 항목</a:t>
            </a: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내용 모두 포함하여 제출</a:t>
            </a:r>
            <a:endParaRPr lang="en-US" altLang="ko-KR" sz="2400" dirty="0">
              <a:solidFill>
                <a:srgbClr val="21235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SzPct val="100000"/>
              <a:buFontTx/>
              <a:buChar char="-"/>
            </a:pP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사업제안서는 반드시 </a:t>
            </a:r>
            <a:r>
              <a:rPr lang="en-US" altLang="ko-KR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PDF</a:t>
            </a:r>
            <a:r>
              <a:rPr lang="ko-KR" altLang="en-US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파일로 변환</a:t>
            </a: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하여 제출</a:t>
            </a:r>
            <a:endParaRPr lang="en-US" altLang="ko-KR" sz="2400" dirty="0">
              <a:solidFill>
                <a:srgbClr val="21235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SzPct val="100000"/>
              <a:buFontTx/>
              <a:buChar char="-"/>
            </a:pPr>
            <a:r>
              <a:rPr lang="ko-KR" altLang="en-US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사업제안서 목차 </a:t>
            </a: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</a:t>
            </a:r>
            <a:r>
              <a:rPr lang="ko-KR" altLang="en-US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심사평가항목</a:t>
            </a: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참고하여</a:t>
            </a:r>
            <a:r>
              <a:rPr lang="en-US" altLang="ko-KR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사업제안서 작성 후 제출</a:t>
            </a:r>
            <a:endParaRPr lang="en-US" altLang="ko-KR" sz="2400" dirty="0">
              <a:solidFill>
                <a:srgbClr val="21235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SzPct val="100000"/>
              <a:buFontTx/>
              <a:buChar char="-"/>
            </a:pP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사업제안서 분량은 </a:t>
            </a:r>
            <a:r>
              <a:rPr lang="ko-KR" altLang="en-US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최대 </a:t>
            </a:r>
            <a:r>
              <a:rPr lang="en-US" altLang="ko-KR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30</a:t>
            </a:r>
            <a:r>
              <a:rPr lang="ko-KR" altLang="en-US" sz="2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페이지 이내</a:t>
            </a:r>
            <a:r>
              <a:rPr lang="ko-KR" altLang="en-US" sz="2400" dirty="0">
                <a:solidFill>
                  <a:srgbClr val="21235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 작성하여 제출</a:t>
            </a:r>
            <a:endParaRPr lang="en-US" altLang="ko-KR" sz="2400" dirty="0">
              <a:solidFill>
                <a:srgbClr val="21235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F94274-06C9-4BA2-9A46-D12347EA6353}"/>
              </a:ext>
            </a:extLst>
          </p:cNvPr>
          <p:cNvSpPr txBox="1"/>
          <p:nvPr/>
        </p:nvSpPr>
        <p:spPr>
          <a:xfrm>
            <a:off x="283526" y="303088"/>
            <a:ext cx="6924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/>
              <a:t>사업제안서 작성 안내</a:t>
            </a:r>
          </a:p>
        </p:txBody>
      </p:sp>
    </p:spTree>
    <p:extLst>
      <p:ext uri="{BB962C8B-B14F-4D97-AF65-F5344CB8AC3E}">
        <p14:creationId xmlns:p14="http://schemas.microsoft.com/office/powerpoint/2010/main" val="677880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99118A-6BEF-4CC3-A935-3C4F82DDF520}"/>
              </a:ext>
            </a:extLst>
          </p:cNvPr>
          <p:cNvSpPr txBox="1"/>
          <p:nvPr/>
        </p:nvSpPr>
        <p:spPr>
          <a:xfrm>
            <a:off x="318498" y="318499"/>
            <a:ext cx="6924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/>
              <a:t>심사 평가항목 및 배점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05A430A-88F3-4ABB-B907-0C7A9DA010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725375"/>
              </p:ext>
            </p:extLst>
          </p:nvPr>
        </p:nvGraphicFramePr>
        <p:xfrm>
          <a:off x="318498" y="911308"/>
          <a:ext cx="11665196" cy="5592683"/>
        </p:xfrm>
        <a:graphic>
          <a:graphicData uri="http://schemas.openxmlformats.org/drawingml/2006/table">
            <a:tbl>
              <a:tblPr/>
              <a:tblGrid>
                <a:gridCol w="1320789">
                  <a:extLst>
                    <a:ext uri="{9D8B030D-6E8A-4147-A177-3AD203B41FA5}">
                      <a16:colId xmlns:a16="http://schemas.microsoft.com/office/drawing/2014/main" val="1198328151"/>
                    </a:ext>
                  </a:extLst>
                </a:gridCol>
                <a:gridCol w="3442688">
                  <a:extLst>
                    <a:ext uri="{9D8B030D-6E8A-4147-A177-3AD203B41FA5}">
                      <a16:colId xmlns:a16="http://schemas.microsoft.com/office/drawing/2014/main" val="1766292639"/>
                    </a:ext>
                  </a:extLst>
                </a:gridCol>
                <a:gridCol w="5899703">
                  <a:extLst>
                    <a:ext uri="{9D8B030D-6E8A-4147-A177-3AD203B41FA5}">
                      <a16:colId xmlns:a16="http://schemas.microsoft.com/office/drawing/2014/main" val="506615020"/>
                    </a:ext>
                  </a:extLst>
                </a:gridCol>
                <a:gridCol w="1002016">
                  <a:extLst>
                    <a:ext uri="{9D8B030D-6E8A-4147-A177-3AD203B41FA5}">
                      <a16:colId xmlns:a16="http://schemas.microsoft.com/office/drawing/2014/main" val="3763094428"/>
                    </a:ext>
                  </a:extLst>
                </a:gridCol>
              </a:tblGrid>
              <a:tr h="4615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2000" kern="0" spc="0" dirty="0">
                        <a:solidFill>
                          <a:schemeClr val="bg1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 분야</a:t>
                      </a:r>
                      <a:endParaRPr lang="ko-KR" altLang="en-US" sz="2000" kern="0" spc="0" dirty="0">
                        <a:solidFill>
                          <a:schemeClr val="bg1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평가항목 </a:t>
                      </a:r>
                      <a:endParaRPr lang="ko-KR" altLang="en-US" sz="2000" kern="0" spc="0" dirty="0">
                        <a:solidFill>
                          <a:schemeClr val="bg1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배점</a:t>
                      </a:r>
                      <a:endParaRPr lang="ko-KR" altLang="en-US" sz="2000" kern="0" spc="0" dirty="0">
                        <a:solidFill>
                          <a:schemeClr val="bg1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947781"/>
                  </a:ext>
                </a:extLst>
              </a:tr>
              <a:tr h="464585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 </a:t>
                      </a:r>
                      <a:endParaRPr lang="ko-KR" altLang="en-US" sz="2000" b="1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서류심사</a:t>
                      </a:r>
                      <a:endParaRPr lang="ko-KR" altLang="en-US" sz="2000" b="1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사업의 적합성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</a:pPr>
                      <a:r>
                        <a:rPr lang="ko-KR" altLang="en-US" sz="20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공모 목적 및 신청 조건 적합성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484092"/>
                  </a:ext>
                </a:extLst>
              </a:tr>
              <a:tr h="46151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</a:pP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상품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내용의 적절성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-14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256858"/>
                  </a:ext>
                </a:extLst>
              </a:tr>
              <a:tr h="4645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사업의 독창성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</a:pPr>
                      <a:r>
                        <a:rPr lang="ko-KR" altLang="en-US" sz="20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상품</a:t>
                      </a:r>
                      <a:r>
                        <a:rPr lang="en-US" altLang="ko-KR" sz="20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0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</a:t>
                      </a:r>
                      <a:r>
                        <a:rPr lang="en-US" altLang="ko-KR" sz="20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20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차별성</a:t>
                      </a:r>
                      <a:r>
                        <a:rPr lang="en-US" altLang="ko-KR" sz="20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-15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혁신성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-14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617257"/>
                  </a:ext>
                </a:extLst>
              </a:tr>
              <a:tr h="464585">
                <a:tc row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 </a:t>
                      </a:r>
                      <a:endParaRPr lang="ko-KR" altLang="en-US" sz="2000" b="1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발표심사</a:t>
                      </a:r>
                      <a:endParaRPr lang="ko-KR" altLang="en-US" sz="2000" b="1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사업의 타당성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</a:pP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상품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개발의 구체성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-14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500139"/>
                  </a:ext>
                </a:extLst>
              </a:tr>
              <a:tr h="4645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</a:pP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상품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개발의 실현 가능성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633589"/>
                  </a:ext>
                </a:extLst>
              </a:tr>
              <a:tr h="4645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사업수행능력 및 지속가능성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</a:pP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추진인력 및 운영 방안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일정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예산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적절성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414424"/>
                  </a:ext>
                </a:extLst>
              </a:tr>
              <a:tr h="46693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</a:pP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지속가능한 사업화 정도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수익모델</a:t>
                      </a:r>
                      <a:r>
                        <a:rPr lang="en-US" altLang="ko-KR" sz="2000" kern="0" spc="-11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5790135"/>
                  </a:ext>
                </a:extLst>
              </a:tr>
              <a:tr h="4645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관광편의개선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</a:pPr>
                      <a:r>
                        <a:rPr lang="ko-KR" altLang="en-US" sz="2000" kern="0" spc="-19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개항장 관광객 편의 개선 및 매력도 향상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386533"/>
                  </a:ext>
                </a:extLst>
              </a:tr>
              <a:tr h="4626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인천</a:t>
                      </a:r>
                      <a:r>
                        <a:rPr lang="en-US" altLang="ko-KR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</a:t>
                      </a: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 앱 연계성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</a:pPr>
                      <a:r>
                        <a:rPr lang="ko-KR" altLang="en-US" sz="2000" kern="0" spc="-19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인천</a:t>
                      </a:r>
                      <a:r>
                        <a:rPr lang="en-US" altLang="ko-KR" sz="2000" kern="0" spc="-19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</a:t>
                      </a:r>
                      <a:r>
                        <a:rPr lang="ko-KR" altLang="en-US" sz="2000" kern="0" spc="-19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 플랫폼 연계 방안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14035"/>
                  </a:ext>
                </a:extLst>
              </a:tr>
              <a:tr h="461519"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 </a:t>
                      </a:r>
                      <a:r>
                        <a:rPr lang="en-US" altLang="ko-KR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가점 </a:t>
                      </a:r>
                      <a:r>
                        <a:rPr lang="en-US" altLang="ko-KR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 포함</a:t>
                      </a:r>
                      <a:r>
                        <a:rPr lang="en-US" altLang="ko-KR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2000" kern="0" spc="0" dirty="0">
                        <a:solidFill>
                          <a:schemeClr val="bg1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0" spc="-14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102</a:t>
                      </a:r>
                      <a:endParaRPr lang="en-US" sz="2000" kern="0" spc="0" dirty="0">
                        <a:solidFill>
                          <a:schemeClr val="bg1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065709"/>
                  </a:ext>
                </a:extLst>
              </a:tr>
              <a:tr h="491007">
                <a:tc gridSpan="4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※ </a:t>
                      </a: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사업장 소재지</a:t>
                      </a:r>
                      <a:r>
                        <a:rPr lang="en-US" altLang="ko-KR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본점 혹은 지점</a:t>
                      </a:r>
                      <a:r>
                        <a:rPr lang="en-US" altLang="ko-KR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 인천인 경우 </a:t>
                      </a:r>
                      <a:r>
                        <a:rPr lang="en-US" altLang="ko-KR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 서류심사 시 가점 </a:t>
                      </a:r>
                      <a:r>
                        <a:rPr lang="en-US" altLang="ko-KR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2000" b="1" kern="0" spc="-1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 부여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59185" marR="59185" marT="16363" marB="16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238683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7518D2EC-A649-4D82-AE21-34A0CDB90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7514" y="114212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1576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0F94274-06C9-4BA2-9A46-D12347EA6353}"/>
              </a:ext>
            </a:extLst>
          </p:cNvPr>
          <p:cNvSpPr txBox="1"/>
          <p:nvPr/>
        </p:nvSpPr>
        <p:spPr>
          <a:xfrm>
            <a:off x="283526" y="303088"/>
            <a:ext cx="4845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/>
              <a:t>사업제안서 목차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9E5061-6B83-4581-9C5A-AD44D3699DA0}"/>
              </a:ext>
            </a:extLst>
          </p:cNvPr>
          <p:cNvSpPr txBox="1"/>
          <p:nvPr/>
        </p:nvSpPr>
        <p:spPr>
          <a:xfrm>
            <a:off x="4299086" y="394125"/>
            <a:ext cx="7685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아래의 목차를 참고하여 사업제안서 작성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필요 시 추가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및 변경 가능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FBFFA392-AC7A-41C3-8B94-9708109E1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561753"/>
              </p:ext>
            </p:extLst>
          </p:nvPr>
        </p:nvGraphicFramePr>
        <p:xfrm>
          <a:off x="237939" y="917344"/>
          <a:ext cx="11641548" cy="5724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043">
                  <a:extLst>
                    <a:ext uri="{9D8B030D-6E8A-4147-A177-3AD203B41FA5}">
                      <a16:colId xmlns:a16="http://schemas.microsoft.com/office/drawing/2014/main" val="4282853357"/>
                    </a:ext>
                  </a:extLst>
                </a:gridCol>
                <a:gridCol w="4358742">
                  <a:extLst>
                    <a:ext uri="{9D8B030D-6E8A-4147-A177-3AD203B41FA5}">
                      <a16:colId xmlns:a16="http://schemas.microsoft.com/office/drawing/2014/main" val="552389737"/>
                    </a:ext>
                  </a:extLst>
                </a:gridCol>
                <a:gridCol w="6561763">
                  <a:extLst>
                    <a:ext uri="{9D8B030D-6E8A-4147-A177-3AD203B41FA5}">
                      <a16:colId xmlns:a16="http://schemas.microsoft.com/office/drawing/2014/main" val="4049702578"/>
                    </a:ext>
                  </a:extLst>
                </a:gridCol>
              </a:tblGrid>
              <a:tr h="61542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번호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항목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내용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3519909"/>
                  </a:ext>
                </a:extLst>
              </a:tr>
              <a:tr h="6154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참여기업 개요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600" dirty="0"/>
                        <a:t>기업에 대한 간략한 소개</a:t>
                      </a:r>
                      <a:r>
                        <a:rPr lang="en-US" altLang="ko-KR" sz="1600" dirty="0"/>
                        <a:t>(</a:t>
                      </a:r>
                      <a:r>
                        <a:rPr lang="ko-KR" altLang="en-US" sz="1600" dirty="0"/>
                        <a:t>핵심역량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참가자격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실적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보유</a:t>
                      </a:r>
                      <a:r>
                        <a:rPr lang="en-US" altLang="ko-KR" sz="1600" dirty="0"/>
                        <a:t> </a:t>
                      </a:r>
                      <a:r>
                        <a:rPr lang="ko-KR" altLang="en-US" sz="1600" dirty="0"/>
                        <a:t>특허권 등</a:t>
                      </a:r>
                      <a:r>
                        <a:rPr lang="en-US" altLang="ko-KR" sz="1600" dirty="0"/>
                        <a:t>)</a:t>
                      </a:r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8869525"/>
                  </a:ext>
                </a:extLst>
              </a:tr>
              <a:tr h="64865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프로젝트 배경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600" dirty="0"/>
                        <a:t>시장 및 고객분석을 포함한 프로젝트의 제안 배경</a:t>
                      </a: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600" dirty="0"/>
                        <a:t>프로젝트의 필요성 등</a:t>
                      </a:r>
                      <a:endParaRPr lang="en-US" altLang="ko-KR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68167994"/>
                  </a:ext>
                </a:extLst>
              </a:tr>
              <a:tr h="9217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상품 및 서비스의 세부내용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600" dirty="0"/>
                        <a:t>상품</a:t>
                      </a:r>
                      <a:r>
                        <a:rPr lang="en-US" altLang="ko-KR" sz="1600" dirty="0"/>
                        <a:t>/</a:t>
                      </a:r>
                      <a:r>
                        <a:rPr lang="ko-KR" altLang="en-US" sz="1600" dirty="0"/>
                        <a:t>서비스에 대한 구체적인 설명</a:t>
                      </a:r>
                      <a:r>
                        <a:rPr lang="en-US" altLang="ko-KR" sz="1600" dirty="0"/>
                        <a:t>(</a:t>
                      </a:r>
                      <a:r>
                        <a:rPr lang="ko-KR" altLang="en-US" sz="1600" dirty="0"/>
                        <a:t>활용 </a:t>
                      </a:r>
                      <a:r>
                        <a:rPr lang="en-US" altLang="ko-KR" sz="1600" dirty="0"/>
                        <a:t>IT</a:t>
                      </a:r>
                      <a:r>
                        <a:rPr lang="ko-KR" altLang="en-US" sz="1600" dirty="0"/>
                        <a:t>기술 포함</a:t>
                      </a:r>
                      <a:r>
                        <a:rPr lang="en-US" altLang="ko-KR" sz="1600" dirty="0"/>
                        <a:t>)</a:t>
                      </a:r>
                    </a:p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600" dirty="0"/>
                        <a:t>상품</a:t>
                      </a:r>
                      <a:r>
                        <a:rPr lang="en-US" altLang="ko-KR" sz="1600" dirty="0"/>
                        <a:t>/</a:t>
                      </a:r>
                      <a:r>
                        <a:rPr lang="ko-KR" altLang="en-US" sz="1600" dirty="0"/>
                        <a:t>서비스의 차별성과 특장점</a:t>
                      </a:r>
                      <a:endParaRPr lang="en-US" altLang="ko-KR" sz="160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/>
                        <a:t>-   </a:t>
                      </a:r>
                      <a:r>
                        <a:rPr lang="ko-KR" altLang="en-US" sz="1600" dirty="0"/>
                        <a:t>상품</a:t>
                      </a:r>
                      <a:r>
                        <a:rPr lang="en-US" altLang="ko-KR" sz="1600" dirty="0"/>
                        <a:t>/</a:t>
                      </a:r>
                      <a:r>
                        <a:rPr lang="ko-KR" altLang="en-US" sz="1600" dirty="0"/>
                        <a:t>서비스 </a:t>
                      </a:r>
                      <a:r>
                        <a:rPr lang="ko-KR" altLang="en-US" sz="1600" dirty="0" err="1"/>
                        <a:t>홍보∙마케팅</a:t>
                      </a:r>
                      <a:r>
                        <a:rPr lang="ko-KR" altLang="en-US" sz="1600" dirty="0"/>
                        <a:t> 방안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813038"/>
                  </a:ext>
                </a:extLst>
              </a:tr>
              <a:tr h="77379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4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사업의 비즈니스 모델 및 성과창출 방안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600" dirty="0"/>
                        <a:t>비즈니스 모델</a:t>
                      </a:r>
                      <a:r>
                        <a:rPr lang="en-US" altLang="ko-KR" sz="1600" dirty="0"/>
                        <a:t>(</a:t>
                      </a:r>
                      <a:r>
                        <a:rPr lang="ko-KR" altLang="en-US" sz="1600" dirty="0"/>
                        <a:t>수익화 방안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예상매출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손익추정 등</a:t>
                      </a:r>
                      <a:r>
                        <a:rPr lang="en-US" altLang="ko-KR" sz="1600" dirty="0"/>
                        <a:t>)</a:t>
                      </a:r>
                    </a:p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600" dirty="0"/>
                        <a:t>기대효과</a:t>
                      </a:r>
                      <a:r>
                        <a:rPr lang="en-US" altLang="ko-KR" sz="1600" dirty="0"/>
                        <a:t>(</a:t>
                      </a:r>
                      <a:r>
                        <a:rPr lang="ko-KR" altLang="en-US" sz="1600" dirty="0"/>
                        <a:t>정량 </a:t>
                      </a:r>
                      <a:r>
                        <a:rPr lang="en-US" altLang="ko-KR" sz="1600" dirty="0"/>
                        <a:t>: </a:t>
                      </a:r>
                      <a:r>
                        <a:rPr lang="ko-KR" altLang="en-US" sz="1600" dirty="0"/>
                        <a:t>목표치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매출 등</a:t>
                      </a:r>
                      <a:r>
                        <a:rPr lang="en-US" altLang="ko-KR" sz="1600" dirty="0"/>
                        <a:t> / </a:t>
                      </a:r>
                      <a:r>
                        <a:rPr lang="ko-KR" altLang="en-US" sz="1600" dirty="0"/>
                        <a:t>정성 </a:t>
                      </a:r>
                      <a:r>
                        <a:rPr lang="en-US" altLang="ko-KR" sz="1600" dirty="0"/>
                        <a:t>: </a:t>
                      </a:r>
                      <a:r>
                        <a:rPr lang="ko-KR" altLang="en-US" sz="1600" dirty="0"/>
                        <a:t>편의성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관광지 매력도 등</a:t>
                      </a:r>
                      <a:r>
                        <a:rPr lang="en-US" altLang="ko-KR" sz="1600" dirty="0"/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7439358"/>
                  </a:ext>
                </a:extLst>
              </a:tr>
              <a:tr h="6774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5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사업수행계획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600" dirty="0"/>
                        <a:t>인력 운영체계와 투입인력의 전문성</a:t>
                      </a:r>
                      <a:r>
                        <a:rPr lang="en-US" altLang="ko-KR" sz="1600" dirty="0"/>
                        <a:t>(</a:t>
                      </a:r>
                      <a:r>
                        <a:rPr lang="ko-KR" altLang="en-US" sz="1600" dirty="0"/>
                        <a:t>관련분야 경력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경험 등</a:t>
                      </a:r>
                      <a:r>
                        <a:rPr lang="en-US" altLang="ko-KR" sz="1600" dirty="0"/>
                        <a:t>)</a:t>
                      </a:r>
                    </a:p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600" dirty="0"/>
                        <a:t>프로젝트 일정 관리</a:t>
                      </a:r>
                      <a:endParaRPr lang="en-US" altLang="ko-KR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6832306"/>
                  </a:ext>
                </a:extLst>
              </a:tr>
              <a:tr h="64865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6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예산 사용 계획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600" dirty="0"/>
                        <a:t>구체적인 프로젝트 예산 사용 계획</a:t>
                      </a:r>
                      <a:endParaRPr lang="en-US" altLang="ko-KR" sz="1600" dirty="0"/>
                    </a:p>
                    <a:p>
                      <a:pPr marL="0" indent="0" algn="l" latinLnBrk="1">
                        <a:buFontTx/>
                        <a:buNone/>
                      </a:pPr>
                      <a:r>
                        <a:rPr lang="en-US" altLang="ko-KR" sz="1600" dirty="0"/>
                        <a:t>- </a:t>
                      </a:r>
                      <a:r>
                        <a:rPr lang="ko-KR" altLang="en-US" sz="1600" dirty="0"/>
                        <a:t>  추가 자금조달 계획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39542166"/>
                  </a:ext>
                </a:extLst>
              </a:tr>
              <a:tr h="64865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7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스마트관광도시 연계성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600" dirty="0"/>
                        <a:t>인천</a:t>
                      </a:r>
                      <a:r>
                        <a:rPr lang="en-US" altLang="ko-KR" sz="1600" dirty="0"/>
                        <a:t>e</a:t>
                      </a:r>
                      <a:r>
                        <a:rPr lang="ko-KR" altLang="en-US" sz="1600" dirty="0"/>
                        <a:t>지 앱 연계 방안</a:t>
                      </a:r>
                      <a:endParaRPr lang="en-US" altLang="ko-KR" sz="1600" dirty="0"/>
                    </a:p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600" dirty="0"/>
                        <a:t>다국어 서비스</a:t>
                      </a:r>
                      <a:r>
                        <a:rPr lang="en-US" altLang="ko-KR" sz="1600" dirty="0"/>
                        <a:t>(</a:t>
                      </a:r>
                      <a:r>
                        <a:rPr lang="ko-KR" altLang="en-US" sz="1600" dirty="0"/>
                        <a:t>영어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 err="1"/>
                        <a:t>중어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일어</a:t>
                      </a:r>
                      <a:r>
                        <a:rPr lang="en-US" altLang="ko-KR" sz="1600" dirty="0"/>
                        <a:t>) </a:t>
                      </a:r>
                      <a:r>
                        <a:rPr lang="ko-KR" altLang="en-US" sz="1600" dirty="0"/>
                        <a:t>제공 계획</a:t>
                      </a:r>
                      <a:endParaRPr lang="en-US" altLang="ko-KR" sz="1600" dirty="0"/>
                    </a:p>
                    <a:p>
                      <a:pPr marL="0" indent="0" algn="l" latinLnBrk="1">
                        <a:buFontTx/>
                        <a:buNone/>
                      </a:pPr>
                      <a:r>
                        <a:rPr lang="en-US" altLang="ko-KR" sz="1600" dirty="0"/>
                        <a:t>- </a:t>
                      </a:r>
                      <a:r>
                        <a:rPr lang="ko-KR" altLang="en-US" sz="1600" dirty="0"/>
                        <a:t>  관광편의개선 등 스마트관광도시 활성화를 위한 추가 제안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4216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093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387</Words>
  <Application>Microsoft Office PowerPoint</Application>
  <PresentationFormat>와이드스크린</PresentationFormat>
  <Paragraphs>80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맑은 고딕</vt:lpstr>
      <vt:lpstr>한양신명조</vt:lpstr>
      <vt:lpstr>Arial</vt:lpstr>
      <vt:lpstr>Wingdings</vt:lpstr>
      <vt:lpstr>Office 테마</vt:lpstr>
      <vt:lpstr>인천 개항장 스마트 관광상품  및 서비스 개발 공모 사업제안서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협업 프로젝트 사업제안서</dc:title>
  <dc:creator>junsang park</dc:creator>
  <cp:lastModifiedBy>user</cp:lastModifiedBy>
  <cp:revision>33</cp:revision>
  <dcterms:created xsi:type="dcterms:W3CDTF">2021-05-10T06:10:09Z</dcterms:created>
  <dcterms:modified xsi:type="dcterms:W3CDTF">2021-06-14T08:48:06Z</dcterms:modified>
</cp:coreProperties>
</file>